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6858000" cx="13716000"/>
  <p:notesSz cx="6858000" cy="9144000"/>
  <p:embeddedFontLst>
    <p:embeddedFont>
      <p:font typeface="Candara"/>
      <p:regular r:id="rId75"/>
      <p:bold r:id="rId76"/>
      <p:italic r:id="rId77"/>
      <p:boldItalic r:id="rId78"/>
    </p:embeddedFont>
    <p:embeddedFont>
      <p:font typeface="Electrolize"/>
      <p:regular r:id="rId79"/>
    </p:embeddedFont>
    <p:embeddedFont>
      <p:font typeface="PT Sans"/>
      <p:regular r:id="rId80"/>
      <p:bold r:id="rId81"/>
      <p:italic r:id="rId82"/>
      <p:boldItalic r:id="rId83"/>
    </p:embeddedFont>
    <p:embeddedFont>
      <p:font typeface="Barlow"/>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432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Barlow-regular.fntdata"/><Relationship Id="rId83" Type="http://schemas.openxmlformats.org/officeDocument/2006/relationships/font" Target="fonts/PTSans-boldItalic.fntdata"/><Relationship Id="rId42" Type="http://schemas.openxmlformats.org/officeDocument/2006/relationships/slide" Target="slides/slide36.xml"/><Relationship Id="rId86" Type="http://schemas.openxmlformats.org/officeDocument/2006/relationships/font" Target="fonts/Barlow-italic.fntdata"/><Relationship Id="rId41" Type="http://schemas.openxmlformats.org/officeDocument/2006/relationships/slide" Target="slides/slide35.xml"/><Relationship Id="rId85" Type="http://schemas.openxmlformats.org/officeDocument/2006/relationships/font" Target="fonts/Barlow-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Barlow-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regular.fntdata"/><Relationship Id="rId82" Type="http://schemas.openxmlformats.org/officeDocument/2006/relationships/font" Target="fonts/PTSans-italic.fntdata"/><Relationship Id="rId81"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Candar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Candara-italic.fntdata"/><Relationship Id="rId32" Type="http://schemas.openxmlformats.org/officeDocument/2006/relationships/slide" Target="slides/slide26.xml"/><Relationship Id="rId76" Type="http://schemas.openxmlformats.org/officeDocument/2006/relationships/font" Target="fonts/Candara-bold.fntdata"/><Relationship Id="rId35" Type="http://schemas.openxmlformats.org/officeDocument/2006/relationships/slide" Target="slides/slide29.xml"/><Relationship Id="rId79" Type="http://schemas.openxmlformats.org/officeDocument/2006/relationships/font" Target="fonts/Electrolize-regular.fntdata"/><Relationship Id="rId34" Type="http://schemas.openxmlformats.org/officeDocument/2006/relationships/slide" Target="slides/slide28.xml"/><Relationship Id="rId78" Type="http://schemas.openxmlformats.org/officeDocument/2006/relationships/font" Target="fonts/Candara-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0: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1: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12: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3: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14: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15: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6: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1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19: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2: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0: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1: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22: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23: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24: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25: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26: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2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2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9: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3: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30: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1: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2: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p33: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34: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35: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36: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3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3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39: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4: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40: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41: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42: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p43: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p44: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45: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p46: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4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p48: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49: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5: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50: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51: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52: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53:notes"/>
          <p:cNvSpPr/>
          <p:nvPr>
            <p:ph idx="2" type="sldImg"/>
          </p:nvPr>
        </p:nvSpPr>
        <p:spPr>
          <a:xfrm>
            <a:off x="342900" y="1143000"/>
            <a:ext cx="6172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54: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p55: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p56: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5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p5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p59: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6: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60: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61: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62: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p63: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p64: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65: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66: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6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p6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7: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8: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9:notes"/>
          <p:cNvSpPr/>
          <p:nvPr>
            <p:ph idx="2" type="sldImg"/>
          </p:nvPr>
        </p:nvSpPr>
        <p:spPr>
          <a:xfrm>
            <a:off x="0"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028700" y="2130426"/>
            <a:ext cx="116586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2057400" y="3886200"/>
            <a:ext cx="96012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11"/>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
          <p:cNvSpPr txBox="1"/>
          <p:nvPr>
            <p:ph idx="1" type="body"/>
          </p:nvPr>
        </p:nvSpPr>
        <p:spPr>
          <a:xfrm>
            <a:off x="685800" y="1535113"/>
            <a:ext cx="6060282"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1" name="Google Shape;81;p11"/>
          <p:cNvSpPr txBox="1"/>
          <p:nvPr>
            <p:ph idx="2" type="body"/>
          </p:nvPr>
        </p:nvSpPr>
        <p:spPr>
          <a:xfrm>
            <a:off x="685800" y="2174875"/>
            <a:ext cx="6060282"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2" name="Google Shape;82;p11"/>
          <p:cNvSpPr txBox="1"/>
          <p:nvPr>
            <p:ph idx="3" type="body"/>
          </p:nvPr>
        </p:nvSpPr>
        <p:spPr>
          <a:xfrm>
            <a:off x="6967538" y="1535113"/>
            <a:ext cx="606266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3" name="Google Shape;83;p11"/>
          <p:cNvSpPr txBox="1"/>
          <p:nvPr>
            <p:ph idx="4" type="body"/>
          </p:nvPr>
        </p:nvSpPr>
        <p:spPr>
          <a:xfrm>
            <a:off x="6967538" y="2174875"/>
            <a:ext cx="606266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4" name="Google Shape;84;p11"/>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2"/>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2"/>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13"/>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3"/>
          <p:cNvSpPr txBox="1"/>
          <p:nvPr>
            <p:ph idx="1" type="body"/>
          </p:nvPr>
        </p:nvSpPr>
        <p:spPr>
          <a:xfrm rot="5400000">
            <a:off x="4595019" y="-2309017"/>
            <a:ext cx="4525963" cy="12344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5" name="Google Shape;95;p13"/>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3"/>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4"/>
          <p:cNvSpPr txBox="1"/>
          <p:nvPr>
            <p:ph type="title"/>
          </p:nvPr>
        </p:nvSpPr>
        <p:spPr>
          <a:xfrm rot="5400000">
            <a:off x="8561387" y="1657352"/>
            <a:ext cx="5851525" cy="3086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4"/>
          <p:cNvSpPr txBox="1"/>
          <p:nvPr>
            <p:ph idx="1" type="body"/>
          </p:nvPr>
        </p:nvSpPr>
        <p:spPr>
          <a:xfrm rot="5400000">
            <a:off x="2274887" y="-1314449"/>
            <a:ext cx="5851525" cy="90297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14"/>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4"/>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p16"/>
          <p:cNvSpPr txBox="1"/>
          <p:nvPr>
            <p:ph type="title"/>
          </p:nvPr>
        </p:nvSpPr>
        <p:spPr>
          <a:xfrm>
            <a:off x="942975" y="365125"/>
            <a:ext cx="118302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6"/>
          <p:cNvSpPr txBox="1"/>
          <p:nvPr>
            <p:ph idx="1" type="body"/>
          </p:nvPr>
        </p:nvSpPr>
        <p:spPr>
          <a:xfrm>
            <a:off x="942975" y="1825625"/>
            <a:ext cx="118302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6"/>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6"/>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 name="Shape 116"/>
        <p:cNvGrpSpPr/>
        <p:nvPr/>
      </p:nvGrpSpPr>
      <p:grpSpPr>
        <a:xfrm>
          <a:off x="0" y="0"/>
          <a:ext cx="0" cy="0"/>
          <a:chOff x="0" y="0"/>
          <a:chExt cx="0" cy="0"/>
        </a:xfrm>
      </p:grpSpPr>
      <p:sp>
        <p:nvSpPr>
          <p:cNvPr id="117" name="Google Shape;117;p17"/>
          <p:cNvSpPr txBox="1"/>
          <p:nvPr>
            <p:ph type="title"/>
          </p:nvPr>
        </p:nvSpPr>
        <p:spPr>
          <a:xfrm>
            <a:off x="944761" y="457200"/>
            <a:ext cx="44235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7"/>
          <p:cNvSpPr txBox="1"/>
          <p:nvPr>
            <p:ph idx="1" type="body"/>
          </p:nvPr>
        </p:nvSpPr>
        <p:spPr>
          <a:xfrm>
            <a:off x="5831086" y="987425"/>
            <a:ext cx="69438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9" name="Google Shape;119;p17"/>
          <p:cNvSpPr txBox="1"/>
          <p:nvPr>
            <p:ph idx="2" type="body"/>
          </p:nvPr>
        </p:nvSpPr>
        <p:spPr>
          <a:xfrm>
            <a:off x="944761" y="2057400"/>
            <a:ext cx="44235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0" name="Google Shape;120;p17"/>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7"/>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7"/>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 name="Shape 123"/>
        <p:cNvGrpSpPr/>
        <p:nvPr/>
      </p:nvGrpSpPr>
      <p:grpSpPr>
        <a:xfrm>
          <a:off x="0" y="0"/>
          <a:ext cx="0" cy="0"/>
          <a:chOff x="0" y="0"/>
          <a:chExt cx="0" cy="0"/>
        </a:xfrm>
      </p:grpSpPr>
      <p:sp>
        <p:nvSpPr>
          <p:cNvPr id="124" name="Google Shape;124;p18"/>
          <p:cNvSpPr txBox="1"/>
          <p:nvPr>
            <p:ph type="ctrTitle"/>
          </p:nvPr>
        </p:nvSpPr>
        <p:spPr>
          <a:xfrm>
            <a:off x="1714500" y="1122363"/>
            <a:ext cx="10287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8"/>
          <p:cNvSpPr txBox="1"/>
          <p:nvPr>
            <p:ph idx="1" type="subTitle"/>
          </p:nvPr>
        </p:nvSpPr>
        <p:spPr>
          <a:xfrm>
            <a:off x="1714500" y="3602038"/>
            <a:ext cx="10287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18"/>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8"/>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8"/>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19"/>
          <p:cNvSpPr txBox="1"/>
          <p:nvPr>
            <p:ph type="title"/>
          </p:nvPr>
        </p:nvSpPr>
        <p:spPr>
          <a:xfrm>
            <a:off x="935831" y="1709738"/>
            <a:ext cx="118302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9"/>
          <p:cNvSpPr txBox="1"/>
          <p:nvPr>
            <p:ph idx="1" type="body"/>
          </p:nvPr>
        </p:nvSpPr>
        <p:spPr>
          <a:xfrm>
            <a:off x="935831" y="4589463"/>
            <a:ext cx="118302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2" name="Google Shape;132;p19"/>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9"/>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9"/>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0"/>
          <p:cNvSpPr txBox="1"/>
          <p:nvPr>
            <p:ph type="title"/>
          </p:nvPr>
        </p:nvSpPr>
        <p:spPr>
          <a:xfrm>
            <a:off x="942975" y="365125"/>
            <a:ext cx="118302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0"/>
          <p:cNvSpPr txBox="1"/>
          <p:nvPr>
            <p:ph idx="1" type="body"/>
          </p:nvPr>
        </p:nvSpPr>
        <p:spPr>
          <a:xfrm>
            <a:off x="942975" y="1825625"/>
            <a:ext cx="58293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0"/>
          <p:cNvSpPr txBox="1"/>
          <p:nvPr>
            <p:ph idx="2" type="body"/>
          </p:nvPr>
        </p:nvSpPr>
        <p:spPr>
          <a:xfrm>
            <a:off x="6943725" y="1825625"/>
            <a:ext cx="58293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0"/>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0"/>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0"/>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21"/>
          <p:cNvSpPr txBox="1"/>
          <p:nvPr>
            <p:ph type="title"/>
          </p:nvPr>
        </p:nvSpPr>
        <p:spPr>
          <a:xfrm>
            <a:off x="944761" y="365125"/>
            <a:ext cx="118302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1"/>
          <p:cNvSpPr txBox="1"/>
          <p:nvPr>
            <p:ph idx="1" type="body"/>
          </p:nvPr>
        </p:nvSpPr>
        <p:spPr>
          <a:xfrm>
            <a:off x="944761" y="1681163"/>
            <a:ext cx="58026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21"/>
          <p:cNvSpPr txBox="1"/>
          <p:nvPr>
            <p:ph idx="2" type="body"/>
          </p:nvPr>
        </p:nvSpPr>
        <p:spPr>
          <a:xfrm>
            <a:off x="944761" y="2505075"/>
            <a:ext cx="58026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1"/>
          <p:cNvSpPr txBox="1"/>
          <p:nvPr>
            <p:ph idx="3" type="body"/>
          </p:nvPr>
        </p:nvSpPr>
        <p:spPr>
          <a:xfrm>
            <a:off x="6943725" y="1681163"/>
            <a:ext cx="5831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 name="Google Shape;147;p21"/>
          <p:cNvSpPr txBox="1"/>
          <p:nvPr>
            <p:ph idx="4" type="body"/>
          </p:nvPr>
        </p:nvSpPr>
        <p:spPr>
          <a:xfrm>
            <a:off x="6943725" y="2505075"/>
            <a:ext cx="5831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21"/>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1"/>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1"/>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mt="17000"/>
          </a:blip>
          <a:srcRect b="36198" l="32474" r="26037" t="15905"/>
          <a:stretch/>
        </p:blipFill>
        <p:spPr>
          <a:xfrm>
            <a:off x="4760839" y="300039"/>
            <a:ext cx="8644408" cy="6056312"/>
          </a:xfrm>
          <a:prstGeom prst="rect">
            <a:avLst/>
          </a:prstGeom>
          <a:noFill/>
          <a:ln>
            <a:noFill/>
          </a:ln>
        </p:spPr>
      </p:pic>
      <p:pic>
        <p:nvPicPr>
          <p:cNvPr id="23" name="Google Shape;23;p3"/>
          <p:cNvPicPr preferRelativeResize="0"/>
          <p:nvPr/>
        </p:nvPicPr>
        <p:blipFill rotWithShape="1">
          <a:blip r:embed="rId3">
            <a:alphaModFix/>
          </a:blip>
          <a:srcRect b="808" l="34601" r="63132" t="276"/>
          <a:stretch/>
        </p:blipFill>
        <p:spPr>
          <a:xfrm rot="-5400000">
            <a:off x="6680538" y="-313988"/>
            <a:ext cx="354926" cy="13715999"/>
          </a:xfrm>
          <a:prstGeom prst="rect">
            <a:avLst/>
          </a:prstGeom>
          <a:noFill/>
          <a:ln>
            <a:noFill/>
          </a:ln>
        </p:spPr>
      </p:pic>
      <p:sp>
        <p:nvSpPr>
          <p:cNvPr id="24" name="Google Shape;24;p3"/>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31859B"/>
              </a:buClr>
              <a:buSzPts val="4400"/>
              <a:buFont typeface="Barlow"/>
              <a:buNone/>
              <a:defRPr b="1">
                <a:solidFill>
                  <a:srgbClr val="31859B"/>
                </a:solidFill>
                <a:latin typeface="Barlow"/>
                <a:ea typeface="Barlow"/>
                <a:cs typeface="Barlow"/>
                <a:sym typeface="Barl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GB"/>
              <a:t>‹#›</a:t>
            </a:fld>
            <a:endParaRPr sz="1200">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2"/>
          <p:cNvSpPr txBox="1"/>
          <p:nvPr>
            <p:ph type="title"/>
          </p:nvPr>
        </p:nvSpPr>
        <p:spPr>
          <a:xfrm>
            <a:off x="942975" y="365125"/>
            <a:ext cx="118302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2"/>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2"/>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2"/>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3"/>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3"/>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23"/>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24"/>
          <p:cNvSpPr txBox="1"/>
          <p:nvPr>
            <p:ph type="title"/>
          </p:nvPr>
        </p:nvSpPr>
        <p:spPr>
          <a:xfrm>
            <a:off x="944761" y="457200"/>
            <a:ext cx="44235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4"/>
          <p:cNvSpPr/>
          <p:nvPr>
            <p:ph idx="2" type="pic"/>
          </p:nvPr>
        </p:nvSpPr>
        <p:spPr>
          <a:xfrm>
            <a:off x="5831086" y="987425"/>
            <a:ext cx="6943800" cy="4873500"/>
          </a:xfrm>
          <a:prstGeom prst="rect">
            <a:avLst/>
          </a:prstGeom>
          <a:noFill/>
          <a:ln>
            <a:noFill/>
          </a:ln>
        </p:spPr>
      </p:sp>
      <p:sp>
        <p:nvSpPr>
          <p:cNvPr id="163" name="Google Shape;163;p24"/>
          <p:cNvSpPr txBox="1"/>
          <p:nvPr>
            <p:ph idx="1" type="body"/>
          </p:nvPr>
        </p:nvSpPr>
        <p:spPr>
          <a:xfrm>
            <a:off x="944761" y="2057400"/>
            <a:ext cx="44235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4" name="Google Shape;164;p24"/>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4"/>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4"/>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7" name="Shape 167"/>
        <p:cNvGrpSpPr/>
        <p:nvPr/>
      </p:nvGrpSpPr>
      <p:grpSpPr>
        <a:xfrm>
          <a:off x="0" y="0"/>
          <a:ext cx="0" cy="0"/>
          <a:chOff x="0" y="0"/>
          <a:chExt cx="0" cy="0"/>
        </a:xfrm>
      </p:grpSpPr>
      <p:sp>
        <p:nvSpPr>
          <p:cNvPr id="168" name="Google Shape;168;p25"/>
          <p:cNvSpPr txBox="1"/>
          <p:nvPr>
            <p:ph type="title"/>
          </p:nvPr>
        </p:nvSpPr>
        <p:spPr>
          <a:xfrm>
            <a:off x="942975" y="365125"/>
            <a:ext cx="118302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5"/>
          <p:cNvSpPr txBox="1"/>
          <p:nvPr>
            <p:ph idx="1" type="body"/>
          </p:nvPr>
        </p:nvSpPr>
        <p:spPr>
          <a:xfrm rot="5400000">
            <a:off x="4682475" y="-1913725"/>
            <a:ext cx="4351200" cy="11829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5"/>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5"/>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5"/>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26"/>
          <p:cNvSpPr txBox="1"/>
          <p:nvPr>
            <p:ph type="title"/>
          </p:nvPr>
        </p:nvSpPr>
        <p:spPr>
          <a:xfrm rot="5400000">
            <a:off x="8388375" y="1792375"/>
            <a:ext cx="5811900" cy="29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6"/>
          <p:cNvSpPr txBox="1"/>
          <p:nvPr>
            <p:ph idx="1" type="body"/>
          </p:nvPr>
        </p:nvSpPr>
        <p:spPr>
          <a:xfrm rot="5400000">
            <a:off x="2387513" y="-1079525"/>
            <a:ext cx="5811900" cy="870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26"/>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6"/>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6"/>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 type="body"/>
          </p:nvPr>
        </p:nvSpPr>
        <p:spPr>
          <a:xfrm>
            <a:off x="685800" y="1600201"/>
            <a:ext cx="123444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 name="Shape 34"/>
        <p:cNvGrpSpPr/>
        <p:nvPr/>
      </p:nvGrpSpPr>
      <p:grpSpPr>
        <a:xfrm>
          <a:off x="0" y="0"/>
          <a:ext cx="0" cy="0"/>
          <a:chOff x="0" y="0"/>
          <a:chExt cx="0" cy="0"/>
        </a:xfrm>
      </p:grpSpPr>
      <p:sp>
        <p:nvSpPr>
          <p:cNvPr id="35" name="Google Shape;35;p5"/>
          <p:cNvSpPr txBox="1"/>
          <p:nvPr>
            <p:ph type="title"/>
          </p:nvPr>
        </p:nvSpPr>
        <p:spPr>
          <a:xfrm>
            <a:off x="685801" y="273050"/>
            <a:ext cx="4512470"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 type="body"/>
          </p:nvPr>
        </p:nvSpPr>
        <p:spPr>
          <a:xfrm>
            <a:off x="5362575" y="273051"/>
            <a:ext cx="7667625"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7" name="Google Shape;37;p5"/>
          <p:cNvSpPr txBox="1"/>
          <p:nvPr>
            <p:ph idx="2" type="body"/>
          </p:nvPr>
        </p:nvSpPr>
        <p:spPr>
          <a:xfrm>
            <a:off x="685801" y="1435101"/>
            <a:ext cx="4512470"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8" name="Google Shape;38;p5"/>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685800" y="1600201"/>
            <a:ext cx="60579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6"/>
          <p:cNvSpPr txBox="1"/>
          <p:nvPr>
            <p:ph idx="2" type="body"/>
          </p:nvPr>
        </p:nvSpPr>
        <p:spPr>
          <a:xfrm>
            <a:off x="6972300" y="1600201"/>
            <a:ext cx="60579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5" name="Google Shape;45;p6"/>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7"/>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52" name="Shape 52"/>
        <p:cNvGrpSpPr/>
        <p:nvPr/>
      </p:nvGrpSpPr>
      <p:grpSpPr>
        <a:xfrm>
          <a:off x="0" y="0"/>
          <a:ext cx="0" cy="0"/>
          <a:chOff x="0" y="0"/>
          <a:chExt cx="0" cy="0"/>
        </a:xfrm>
      </p:grpSpPr>
      <p:sp>
        <p:nvSpPr>
          <p:cNvPr id="53" name="Google Shape;53;p8"/>
          <p:cNvSpPr txBox="1"/>
          <p:nvPr>
            <p:ph type="ctrTitle"/>
          </p:nvPr>
        </p:nvSpPr>
        <p:spPr>
          <a:xfrm>
            <a:off x="1243013" y="2292095"/>
            <a:ext cx="6450806" cy="22196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400"/>
              <a:buFont typeface="Calibri"/>
              <a:buNone/>
              <a:defRPr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 type="subTitle"/>
          </p:nvPr>
        </p:nvSpPr>
        <p:spPr>
          <a:xfrm>
            <a:off x="1243013" y="4511785"/>
            <a:ext cx="6450806" cy="95556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sz="1800"/>
            </a:lvl1pPr>
            <a:lvl2pPr lvl="1" algn="ctr">
              <a:lnSpc>
                <a:spcPct val="100000"/>
              </a:lnSpc>
              <a:spcBef>
                <a:spcPts val="400"/>
              </a:spcBef>
              <a:spcAft>
                <a:spcPts val="0"/>
              </a:spcAft>
              <a:buClr>
                <a:schemeClr val="dk1"/>
              </a:buClr>
              <a:buSzPts val="2000"/>
              <a:buNone/>
              <a:defRPr sz="2000"/>
            </a:lvl2pPr>
            <a:lvl3pPr lvl="2" algn="ctr">
              <a:lnSpc>
                <a:spcPct val="100000"/>
              </a:lnSpc>
              <a:spcBef>
                <a:spcPts val="360"/>
              </a:spcBef>
              <a:spcAft>
                <a:spcPts val="0"/>
              </a:spcAft>
              <a:buClr>
                <a:schemeClr val="dk1"/>
              </a:buClr>
              <a:buSzPts val="1800"/>
              <a:buNone/>
              <a:defRPr sz="1800"/>
            </a:lvl3pPr>
            <a:lvl4pPr lvl="3" algn="ctr">
              <a:lnSpc>
                <a:spcPct val="100000"/>
              </a:lnSpc>
              <a:spcBef>
                <a:spcPts val="320"/>
              </a:spcBef>
              <a:spcAft>
                <a:spcPts val="0"/>
              </a:spcAft>
              <a:buClr>
                <a:schemeClr val="dk1"/>
              </a:buClr>
              <a:buSzPts val="1600"/>
              <a:buNone/>
              <a:defRPr sz="1600"/>
            </a:lvl4pPr>
            <a:lvl5pPr lvl="4" algn="ctr">
              <a:lnSpc>
                <a:spcPct val="100000"/>
              </a:lnSpc>
              <a:spcBef>
                <a:spcPts val="320"/>
              </a:spcBef>
              <a:spcAft>
                <a:spcPts val="0"/>
              </a:spcAft>
              <a:buClr>
                <a:schemeClr val="dk1"/>
              </a:buClr>
              <a:buSzPts val="1600"/>
              <a:buNone/>
              <a:defRPr sz="1600"/>
            </a:lvl5pPr>
            <a:lvl6pPr lvl="5" algn="ctr">
              <a:lnSpc>
                <a:spcPct val="100000"/>
              </a:lnSpc>
              <a:spcBef>
                <a:spcPts val="320"/>
              </a:spcBef>
              <a:spcAft>
                <a:spcPts val="0"/>
              </a:spcAft>
              <a:buClr>
                <a:schemeClr val="dk1"/>
              </a:buClr>
              <a:buSzPts val="1600"/>
              <a:buNone/>
              <a:defRPr sz="1600"/>
            </a:lvl6pPr>
            <a:lvl7pPr lvl="6" algn="ctr">
              <a:lnSpc>
                <a:spcPct val="100000"/>
              </a:lnSpc>
              <a:spcBef>
                <a:spcPts val="320"/>
              </a:spcBef>
              <a:spcAft>
                <a:spcPts val="0"/>
              </a:spcAft>
              <a:buClr>
                <a:schemeClr val="dk1"/>
              </a:buClr>
              <a:buSzPts val="1600"/>
              <a:buNone/>
              <a:defRPr sz="1600"/>
            </a:lvl7pPr>
            <a:lvl8pPr lvl="7" algn="ctr">
              <a:lnSpc>
                <a:spcPct val="100000"/>
              </a:lnSpc>
              <a:spcBef>
                <a:spcPts val="320"/>
              </a:spcBef>
              <a:spcAft>
                <a:spcPts val="0"/>
              </a:spcAft>
              <a:buClr>
                <a:schemeClr val="dk1"/>
              </a:buClr>
              <a:buSzPts val="1600"/>
              <a:buNone/>
              <a:defRPr sz="1600"/>
            </a:lvl8pPr>
            <a:lvl9pPr lvl="8" algn="ctr">
              <a:lnSpc>
                <a:spcPct val="100000"/>
              </a:lnSpc>
              <a:spcBef>
                <a:spcPts val="320"/>
              </a:spcBef>
              <a:spcAft>
                <a:spcPts val="0"/>
              </a:spcAft>
              <a:buClr>
                <a:schemeClr val="dk1"/>
              </a:buClr>
              <a:buSzPts val="1600"/>
              <a:buNone/>
              <a:defRPr sz="1600"/>
            </a:lvl9pPr>
          </a:lstStyle>
          <a:p/>
        </p:txBody>
      </p:sp>
      <p:sp>
        <p:nvSpPr>
          <p:cNvPr descr="An empty placeholder to add an image. Click on the placeholder and select the image that you wish to add." id="55" name="Google Shape;55;p8"/>
          <p:cNvSpPr/>
          <p:nvPr>
            <p:ph idx="2" type="pic"/>
          </p:nvPr>
        </p:nvSpPr>
        <p:spPr>
          <a:xfrm>
            <a:off x="7853697" y="1310656"/>
            <a:ext cx="5862304" cy="4208604"/>
          </a:xfrm>
          <a:prstGeom prst="rect">
            <a:avLst/>
          </a:prstGeom>
          <a:solidFill>
            <a:srgbClr val="CCCCCC"/>
          </a:solidFill>
          <a:ln>
            <a:noFill/>
          </a:ln>
        </p:spPr>
      </p:sp>
      <p:sp>
        <p:nvSpPr>
          <p:cNvPr id="56" name="Google Shape;56;p8"/>
          <p:cNvSpPr/>
          <p:nvPr/>
        </p:nvSpPr>
        <p:spPr>
          <a:xfrm>
            <a:off x="0" y="0"/>
            <a:ext cx="13716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 name="Google Shape;57;p8"/>
          <p:cNvGrpSpPr/>
          <p:nvPr/>
        </p:nvGrpSpPr>
        <p:grpSpPr>
          <a:xfrm>
            <a:off x="0" y="1143001"/>
            <a:ext cx="13716000" cy="63125"/>
            <a:chOff x="507492" y="1501519"/>
            <a:chExt cx="8129016" cy="63125"/>
          </a:xfrm>
        </p:grpSpPr>
        <p:cxnSp>
          <p:nvCxnSpPr>
            <p:cNvPr id="58" name="Google Shape;58;p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59" name="Google Shape;59;p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pic>
        <p:nvPicPr>
          <p:cNvPr id="60" name="Google Shape;60;p8"/>
          <p:cNvPicPr preferRelativeResize="0"/>
          <p:nvPr/>
        </p:nvPicPr>
        <p:blipFill rotWithShape="1">
          <a:blip r:embed="rId2">
            <a:alphaModFix/>
          </a:blip>
          <a:srcRect b="0" l="0" r="0" t="0"/>
          <a:stretch/>
        </p:blipFill>
        <p:spPr>
          <a:xfrm>
            <a:off x="1491615" y="0"/>
            <a:ext cx="1965965" cy="2292094"/>
          </a:xfrm>
          <a:prstGeom prst="rect">
            <a:avLst/>
          </a:prstGeom>
          <a:noFill/>
          <a:ln>
            <a:noFill/>
          </a:ln>
        </p:spPr>
      </p:pic>
      <p:grpSp>
        <p:nvGrpSpPr>
          <p:cNvPr id="61" name="Google Shape;61;p8"/>
          <p:cNvGrpSpPr/>
          <p:nvPr/>
        </p:nvGrpSpPr>
        <p:grpSpPr>
          <a:xfrm rot="10800000">
            <a:off x="0" y="5645511"/>
            <a:ext cx="13716000" cy="63125"/>
            <a:chOff x="507492" y="1501519"/>
            <a:chExt cx="8129016" cy="63125"/>
          </a:xfrm>
        </p:grpSpPr>
        <p:cxnSp>
          <p:nvCxnSpPr>
            <p:cNvPr id="62" name="Google Shape;62;p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63" name="Google Shape;63;p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64" name="Google Shape;64;p8"/>
          <p:cNvSpPr/>
          <p:nvPr/>
        </p:nvSpPr>
        <p:spPr>
          <a:xfrm>
            <a:off x="0" y="5778124"/>
            <a:ext cx="13716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
          <p:cNvSpPr txBox="1"/>
          <p:nvPr>
            <p:ph type="title"/>
          </p:nvPr>
        </p:nvSpPr>
        <p:spPr>
          <a:xfrm>
            <a:off x="2688432" y="4800600"/>
            <a:ext cx="82296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p:nvPr>
            <p:ph idx="2" type="pic"/>
          </p:nvPr>
        </p:nvSpPr>
        <p:spPr>
          <a:xfrm>
            <a:off x="2688432" y="612775"/>
            <a:ext cx="8229600" cy="4114800"/>
          </a:xfrm>
          <a:prstGeom prst="rect">
            <a:avLst/>
          </a:prstGeom>
          <a:noFill/>
          <a:ln>
            <a:noFill/>
          </a:ln>
        </p:spPr>
      </p:sp>
      <p:sp>
        <p:nvSpPr>
          <p:cNvPr id="68" name="Google Shape;68;p9"/>
          <p:cNvSpPr txBox="1"/>
          <p:nvPr>
            <p:ph idx="1" type="body"/>
          </p:nvPr>
        </p:nvSpPr>
        <p:spPr>
          <a:xfrm>
            <a:off x="2688432" y="5367338"/>
            <a:ext cx="82296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9"/>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0"/>
          <p:cNvSpPr txBox="1"/>
          <p:nvPr>
            <p:ph type="title"/>
          </p:nvPr>
        </p:nvSpPr>
        <p:spPr>
          <a:xfrm>
            <a:off x="1083470" y="4406901"/>
            <a:ext cx="116586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 type="body"/>
          </p:nvPr>
        </p:nvSpPr>
        <p:spPr>
          <a:xfrm>
            <a:off x="1083470" y="2906713"/>
            <a:ext cx="116586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5" name="Google Shape;75;p10"/>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85800" y="1600201"/>
            <a:ext cx="123444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85800" y="6356351"/>
            <a:ext cx="3200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686300" y="6356351"/>
            <a:ext cx="43434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5"/>
          <p:cNvSpPr txBox="1"/>
          <p:nvPr>
            <p:ph type="title"/>
          </p:nvPr>
        </p:nvSpPr>
        <p:spPr>
          <a:xfrm>
            <a:off x="942975" y="365125"/>
            <a:ext cx="118302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6" name="Google Shape;106;p15"/>
          <p:cNvSpPr txBox="1"/>
          <p:nvPr>
            <p:ph idx="1" type="body"/>
          </p:nvPr>
        </p:nvSpPr>
        <p:spPr>
          <a:xfrm>
            <a:off x="942975" y="1825625"/>
            <a:ext cx="118302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15"/>
          <p:cNvSpPr txBox="1"/>
          <p:nvPr>
            <p:ph idx="10" type="dt"/>
          </p:nvPr>
        </p:nvSpPr>
        <p:spPr>
          <a:xfrm>
            <a:off x="942975" y="6356350"/>
            <a:ext cx="3086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8" name="Google Shape;108;p15"/>
          <p:cNvSpPr txBox="1"/>
          <p:nvPr>
            <p:ph idx="11" type="ftr"/>
          </p:nvPr>
        </p:nvSpPr>
        <p:spPr>
          <a:xfrm>
            <a:off x="4543425" y="6356350"/>
            <a:ext cx="46293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9" name="Google Shape;109;p15"/>
          <p:cNvSpPr txBox="1"/>
          <p:nvPr>
            <p:ph idx="12" type="sldNum"/>
          </p:nvPr>
        </p:nvSpPr>
        <p:spPr>
          <a:xfrm>
            <a:off x="9686925" y="6356350"/>
            <a:ext cx="3086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27.png"/><Relationship Id="rId5" Type="http://schemas.openxmlformats.org/officeDocument/2006/relationships/image" Target="../media/image25.jpg"/><Relationship Id="rId6"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ectales.com/tag/3d/" TargetMode="External"/><Relationship Id="rId4" Type="http://schemas.openxmlformats.org/officeDocument/2006/relationships/hyperlink" Target="https://tectales.com/tag/virtual-reality/" TargetMode="External"/><Relationship Id="rId5"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jp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67.png"/><Relationship Id="rId8"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8.jp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jp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9.jpg"/><Relationship Id="rId4" Type="http://schemas.openxmlformats.org/officeDocument/2006/relationships/image" Target="../media/image61.jpg"/><Relationship Id="rId9"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63.jpg"/><Relationship Id="rId7" Type="http://schemas.openxmlformats.org/officeDocument/2006/relationships/image" Target="../media/image62.png"/><Relationship Id="rId8" Type="http://schemas.openxmlformats.org/officeDocument/2006/relationships/image" Target="../media/image7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5.jpg"/><Relationship Id="rId4" Type="http://schemas.openxmlformats.org/officeDocument/2006/relationships/image" Target="../media/image74.jpg"/><Relationship Id="rId5" Type="http://schemas.openxmlformats.org/officeDocument/2006/relationships/image" Target="../media/image73.jpg"/><Relationship Id="rId6" Type="http://schemas.openxmlformats.org/officeDocument/2006/relationships/image" Target="../media/image72.png"/><Relationship Id="rId7" Type="http://schemas.openxmlformats.org/officeDocument/2006/relationships/image" Target="../media/image76.jpg"/><Relationship Id="rId8"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67.png"/><Relationship Id="rId8"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10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4.jpg"/><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09.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82.jpg"/><Relationship Id="rId4" Type="http://schemas.openxmlformats.org/officeDocument/2006/relationships/image" Target="../media/image83.jpg"/><Relationship Id="rId5" Type="http://schemas.openxmlformats.org/officeDocument/2006/relationships/image" Target="../media/image8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85.jpg"/><Relationship Id="rId4" Type="http://schemas.openxmlformats.org/officeDocument/2006/relationships/image" Target="../media/image8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9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1.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0.png"/><Relationship Id="rId4" Type="http://schemas.openxmlformats.org/officeDocument/2006/relationships/image" Target="../media/image101.jpg"/><Relationship Id="rId5" Type="http://schemas.openxmlformats.org/officeDocument/2006/relationships/image" Target="../media/image102.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32.jp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9.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idx="4294967295" type="title"/>
          </p:nvPr>
        </p:nvSpPr>
        <p:spPr>
          <a:xfrm>
            <a:off x="159078" y="3015830"/>
            <a:ext cx="8325046" cy="714464"/>
          </a:xfrm>
          <a:prstGeom prst="rect">
            <a:avLst/>
          </a:prstGeom>
          <a:noFill/>
          <a:ln>
            <a:noFill/>
          </a:ln>
        </p:spPr>
        <p:txBody>
          <a:bodyPr anchorCtr="0" anchor="ctr" bIns="45700" lIns="91425" spcFirstLastPara="1" rIns="91425" wrap="square" tIns="45700">
            <a:normAutofit fontScale="90000"/>
          </a:bodyPr>
          <a:lstStyle/>
          <a:p>
            <a:pPr indent="0" lvl="0" marL="0" marR="0" rtl="0" algn="r">
              <a:lnSpc>
                <a:spcPct val="100000"/>
              </a:lnSpc>
              <a:spcBef>
                <a:spcPts val="0"/>
              </a:spcBef>
              <a:spcAft>
                <a:spcPts val="0"/>
              </a:spcAft>
              <a:buClr>
                <a:schemeClr val="dk1"/>
              </a:buClr>
              <a:buSzPct val="100000"/>
              <a:buFont typeface="Calibri"/>
              <a:buNone/>
            </a:pPr>
            <a:r>
              <a:rPr lang="en-GB" sz="3959"/>
              <a:t>Special</a:t>
            </a:r>
            <a:r>
              <a:rPr lang="en-GB" sz="3959"/>
              <a:t> Topics in Computer Vision Domain</a:t>
            </a:r>
            <a:endParaRPr b="0" i="0" sz="3959" u="none" cap="none" strike="noStrike">
              <a:solidFill>
                <a:schemeClr val="dk1"/>
              </a:solidFill>
              <a:latin typeface="Calibri"/>
              <a:ea typeface="Calibri"/>
              <a:cs typeface="Calibri"/>
              <a:sym typeface="Calibri"/>
            </a:endParaRPr>
          </a:p>
        </p:txBody>
      </p:sp>
      <p:sp>
        <p:nvSpPr>
          <p:cNvPr id="184" name="Google Shape;184;p27"/>
          <p:cNvSpPr txBox="1"/>
          <p:nvPr>
            <p:ph idx="1" type="subTitle"/>
          </p:nvPr>
        </p:nvSpPr>
        <p:spPr>
          <a:xfrm>
            <a:off x="42420" y="3621236"/>
            <a:ext cx="8494729" cy="64910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t/>
            </a:r>
            <a:endParaRPr/>
          </a:p>
        </p:txBody>
      </p:sp>
      <p:sp>
        <p:nvSpPr>
          <p:cNvPr id="185" name="Google Shape;185;p27"/>
          <p:cNvSpPr/>
          <p:nvPr/>
        </p:nvSpPr>
        <p:spPr>
          <a:xfrm>
            <a:off x="8606303" y="-2"/>
            <a:ext cx="105500" cy="6858001"/>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I FOR GOOD - The Future of Work - YouTube" id="186" name="Google Shape;186;p27"/>
          <p:cNvPicPr preferRelativeResize="0"/>
          <p:nvPr/>
        </p:nvPicPr>
        <p:blipFill rotWithShape="1">
          <a:blip r:embed="rId3">
            <a:alphaModFix/>
          </a:blip>
          <a:srcRect b="83" l="31792" r="23207" t="-86"/>
          <a:stretch/>
        </p:blipFill>
        <p:spPr>
          <a:xfrm>
            <a:off x="8711803" y="1"/>
            <a:ext cx="5004197"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268" name="Google Shape;268;p36"/>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269" name="Google Shape;269;p36"/>
          <p:cNvSpPr txBox="1"/>
          <p:nvPr/>
        </p:nvSpPr>
        <p:spPr>
          <a:xfrm>
            <a:off x="638055" y="1354239"/>
            <a:ext cx="12464335" cy="4294208"/>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000"/>
              <a:buFont typeface="Arial"/>
              <a:buNone/>
            </a:pPr>
            <a:r>
              <a:rPr b="0" i="0" lang="en-GB" sz="3000" u="none" cap="none" strike="noStrike">
                <a:solidFill>
                  <a:srgbClr val="31859B"/>
                </a:solidFill>
                <a:latin typeface="Calibri"/>
                <a:ea typeface="Calibri"/>
                <a:cs typeface="Calibri"/>
                <a:sym typeface="Calibri"/>
              </a:rPr>
              <a:t>Step 1: </a:t>
            </a:r>
            <a:r>
              <a:rPr b="0" i="0" lang="en-GB" sz="3000" u="none" cap="none" strike="noStrike">
                <a:solidFill>
                  <a:schemeClr val="dk1"/>
                </a:solidFill>
                <a:latin typeface="Calibri"/>
                <a:ea typeface="Calibri"/>
                <a:cs typeface="Calibri"/>
                <a:sym typeface="Calibri"/>
              </a:rPr>
              <a:t>A camera takes a picture of the object to be tested in the presence of lens with suitable intensity of light source, and sends it to a computer for image processing.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3000"/>
              <a:buFont typeface="Arial"/>
              <a:buNone/>
            </a:pPr>
            <a:r>
              <a:rPr b="0" i="0" lang="en-GB" sz="3000" u="none" cap="none" strike="noStrike">
                <a:solidFill>
                  <a:srgbClr val="31859B"/>
                </a:solidFill>
                <a:latin typeface="Calibri"/>
                <a:ea typeface="Calibri"/>
                <a:cs typeface="Calibri"/>
                <a:sym typeface="Calibri"/>
              </a:rPr>
              <a:t>Step 2: </a:t>
            </a:r>
            <a:r>
              <a:rPr b="0" i="0" lang="en-GB" sz="3000" u="none" cap="none" strike="noStrike">
                <a:solidFill>
                  <a:schemeClr val="dk1"/>
                </a:solidFill>
                <a:latin typeface="Calibri"/>
                <a:ea typeface="Calibri"/>
                <a:cs typeface="Calibri"/>
                <a:sym typeface="Calibri"/>
              </a:rPr>
              <a:t>The computer will define and analysis the characteristics of images/visual data and make a decision on image analysis.</a:t>
            </a:r>
            <a:endParaRPr b="0" i="0" sz="3000" u="none" cap="none" strike="noStrike">
              <a:solidFill>
                <a:schemeClr val="dk1"/>
              </a:solidFill>
              <a:latin typeface="Calibri"/>
              <a:ea typeface="Calibri"/>
              <a:cs typeface="Calibri"/>
              <a:sym typeface="Calibri"/>
            </a:endParaRPr>
          </a:p>
          <a:p>
            <a:pPr indent="0" lvl="0" marL="0" marR="0" rtl="0" algn="just">
              <a:lnSpc>
                <a:spcPct val="100000"/>
              </a:lnSpc>
              <a:spcBef>
                <a:spcPts val="1200"/>
              </a:spcBef>
              <a:spcAft>
                <a:spcPts val="1200"/>
              </a:spcAft>
              <a:buClr>
                <a:schemeClr val="dk1"/>
              </a:buClr>
              <a:buSzPts val="3000"/>
              <a:buFont typeface="Arial"/>
              <a:buNone/>
            </a:pPr>
            <a:r>
              <a:rPr b="0" i="0" lang="en-GB" sz="3000" u="none" cap="none" strike="noStrike">
                <a:solidFill>
                  <a:srgbClr val="31859B"/>
                </a:solidFill>
                <a:latin typeface="Calibri"/>
                <a:ea typeface="Calibri"/>
                <a:cs typeface="Calibri"/>
                <a:sym typeface="Calibri"/>
              </a:rPr>
              <a:t>Step 3: </a:t>
            </a:r>
            <a:r>
              <a:rPr b="0" i="0" lang="en-GB" sz="3000" u="none" cap="none" strike="noStrike">
                <a:solidFill>
                  <a:schemeClr val="dk1"/>
                </a:solidFill>
                <a:latin typeface="Calibri"/>
                <a:ea typeface="Calibri"/>
                <a:cs typeface="Calibri"/>
                <a:sym typeface="Calibri"/>
              </a:rPr>
              <a:t>After analysis the computer system will communicate with rejection unit if any defects in the part, or else if it is defect free it will send to the next station for processing.</a:t>
            </a:r>
            <a:endParaRPr b="0" i="0" sz="1400" u="none" cap="none" strike="noStrike">
              <a:solidFill>
                <a:srgbClr val="000000"/>
              </a:solidFill>
              <a:latin typeface="Arial"/>
              <a:ea typeface="Arial"/>
              <a:cs typeface="Arial"/>
              <a:sym typeface="Arial"/>
            </a:endParaRPr>
          </a:p>
        </p:txBody>
      </p:sp>
      <p:sp>
        <p:nvSpPr>
          <p:cNvPr descr="GPU - Graphics Processing Unit - Assignment Point" id="270" name="Google Shape;270;p36"/>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p36"/>
          <p:cNvSpPr/>
          <p:nvPr/>
        </p:nvSpPr>
        <p:spPr>
          <a:xfrm>
            <a:off x="585966" y="682903"/>
            <a:ext cx="7635202"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31859B"/>
                </a:solidFill>
                <a:latin typeface="Calibri"/>
                <a:ea typeface="Calibri"/>
                <a:cs typeface="Calibri"/>
                <a:sym typeface="Calibri"/>
              </a:rPr>
              <a:t>Working Principle of MV</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277" name="Google Shape;277;p37"/>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278" name="Google Shape;278;p37"/>
          <p:cNvSpPr txBox="1"/>
          <p:nvPr/>
        </p:nvSpPr>
        <p:spPr>
          <a:xfrm>
            <a:off x="638055" y="1759353"/>
            <a:ext cx="12134972" cy="309044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just">
              <a:lnSpc>
                <a:spcPct val="100000"/>
              </a:lnSpc>
              <a:spcBef>
                <a:spcPts val="12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A </a:t>
            </a:r>
            <a:r>
              <a:rPr b="1" i="0" lang="en-GB" sz="2800" u="none" cap="none" strike="noStrike">
                <a:solidFill>
                  <a:schemeClr val="dk1"/>
                </a:solidFill>
                <a:latin typeface="Calibri"/>
                <a:ea typeface="Calibri"/>
                <a:cs typeface="Calibri"/>
                <a:sym typeface="Calibri"/>
              </a:rPr>
              <a:t>machine vision</a:t>
            </a:r>
            <a:r>
              <a:rPr b="0" i="0" lang="en-GB" sz="2800" u="none" cap="none" strike="noStrike">
                <a:solidFill>
                  <a:schemeClr val="dk1"/>
                </a:solidFill>
                <a:latin typeface="Calibri"/>
                <a:ea typeface="Calibri"/>
                <a:cs typeface="Calibri"/>
                <a:sym typeface="Calibri"/>
              </a:rPr>
              <a:t> system uses a camera to view an image, </a:t>
            </a:r>
            <a:r>
              <a:rPr b="1" i="0" lang="en-GB" sz="2800" u="none" cap="none" strike="noStrike">
                <a:solidFill>
                  <a:schemeClr val="dk1"/>
                </a:solidFill>
                <a:latin typeface="Calibri"/>
                <a:ea typeface="Calibri"/>
                <a:cs typeface="Calibri"/>
                <a:sym typeface="Calibri"/>
              </a:rPr>
              <a:t>computer vision</a:t>
            </a:r>
            <a:r>
              <a:rPr b="0" i="0" lang="en-GB" sz="2800" u="none" cap="none" strike="noStrike">
                <a:solidFill>
                  <a:schemeClr val="dk1"/>
                </a:solidFill>
                <a:latin typeface="Calibri"/>
                <a:ea typeface="Calibri"/>
                <a:cs typeface="Calibri"/>
                <a:sym typeface="Calibri"/>
              </a:rPr>
              <a:t> algorithms then process and interpret the image, before instructing other components in the system to act upon that data. </a:t>
            </a:r>
            <a:endParaRPr b="1" i="0" sz="2800" u="none" cap="none" strike="noStrike">
              <a:solidFill>
                <a:schemeClr val="dk1"/>
              </a:solidFill>
              <a:latin typeface="Calibri"/>
              <a:ea typeface="Calibri"/>
              <a:cs typeface="Calibri"/>
              <a:sym typeface="Calibri"/>
            </a:endParaRPr>
          </a:p>
          <a:p>
            <a:pPr indent="-228600" lvl="0" marL="228600" marR="0" rtl="0" algn="just">
              <a:lnSpc>
                <a:spcPct val="100000"/>
              </a:lnSpc>
              <a:spcBef>
                <a:spcPts val="2400"/>
              </a:spcBef>
              <a:spcAft>
                <a:spcPts val="0"/>
              </a:spcAft>
              <a:buClr>
                <a:schemeClr val="dk1"/>
              </a:buClr>
              <a:buSzPts val="2800"/>
              <a:buFont typeface="Noto Sans Symbols"/>
              <a:buChar char="✔"/>
            </a:pPr>
            <a:r>
              <a:rPr b="1" i="0" lang="en-GB" sz="2800" u="none" cap="none" strike="noStrike">
                <a:solidFill>
                  <a:schemeClr val="dk1"/>
                </a:solidFill>
                <a:latin typeface="Calibri"/>
                <a:ea typeface="Calibri"/>
                <a:cs typeface="Calibri"/>
                <a:sym typeface="Calibri"/>
              </a:rPr>
              <a:t>Computer vision</a:t>
            </a:r>
            <a:r>
              <a:rPr b="0" i="0" lang="en-GB" sz="2800" u="none" cap="none" strike="noStrike">
                <a:solidFill>
                  <a:schemeClr val="dk1"/>
                </a:solidFill>
                <a:latin typeface="Calibri"/>
                <a:ea typeface="Calibri"/>
                <a:cs typeface="Calibri"/>
                <a:sym typeface="Calibri"/>
              </a:rPr>
              <a:t> can be used alone, without needing to be part of a larger </a:t>
            </a:r>
            <a:r>
              <a:rPr b="1" i="0" lang="en-GB" sz="2800" u="none" cap="none" strike="noStrike">
                <a:solidFill>
                  <a:schemeClr val="dk1"/>
                </a:solidFill>
                <a:latin typeface="Calibri"/>
                <a:ea typeface="Calibri"/>
                <a:cs typeface="Calibri"/>
                <a:sym typeface="Calibri"/>
              </a:rPr>
              <a:t>machine</a:t>
            </a:r>
            <a:r>
              <a:rPr b="0" i="0" lang="en-GB" sz="2800" u="none" cap="none" strike="noStrike">
                <a:solidFill>
                  <a:schemeClr val="dk1"/>
                </a:solidFill>
                <a:latin typeface="Calibri"/>
                <a:ea typeface="Calibri"/>
                <a:cs typeface="Calibri"/>
                <a:sym typeface="Calibri"/>
              </a:rPr>
              <a:t> system.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1200"/>
              </a:spcAft>
              <a:buClr>
                <a:schemeClr val="dk1"/>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descr="GPU - Graphics Processing Unit - Assignment Point" id="279" name="Google Shape;279;p37"/>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p37"/>
          <p:cNvSpPr/>
          <p:nvPr/>
        </p:nvSpPr>
        <p:spPr>
          <a:xfrm>
            <a:off x="585966" y="682903"/>
            <a:ext cx="1027398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31859B"/>
                </a:solidFill>
                <a:latin typeface="Calibri"/>
                <a:ea typeface="Calibri"/>
                <a:cs typeface="Calibri"/>
                <a:sym typeface="Calibri"/>
              </a:rPr>
              <a:t>Machine Vision vs Computer Vision</a:t>
            </a:r>
            <a:endParaRPr b="1" i="0" sz="4000" u="none" cap="none" strike="noStrike">
              <a:solidFill>
                <a:srgbClr val="31859B"/>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286" name="Google Shape;286;p38"/>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287" name="Google Shape;287;p38"/>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38"/>
          <p:cNvSpPr/>
          <p:nvPr/>
        </p:nvSpPr>
        <p:spPr>
          <a:xfrm>
            <a:off x="585966" y="682903"/>
            <a:ext cx="9479667"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31859B"/>
                </a:solidFill>
                <a:latin typeface="Calibri"/>
                <a:ea typeface="Calibri"/>
                <a:cs typeface="Calibri"/>
                <a:sym typeface="Calibri"/>
              </a:rPr>
              <a:t>Machine Vision Inspection Technology</a:t>
            </a:r>
            <a:endParaRPr b="0" i="0" sz="1400" u="none" cap="none" strike="noStrike">
              <a:solidFill>
                <a:srgbClr val="000000"/>
              </a:solidFill>
              <a:latin typeface="Arial"/>
              <a:ea typeface="Arial"/>
              <a:cs typeface="Arial"/>
              <a:sym typeface="Arial"/>
            </a:endParaRPr>
          </a:p>
        </p:txBody>
      </p:sp>
      <p:sp>
        <p:nvSpPr>
          <p:cNvPr id="289" name="Google Shape;289;p38"/>
          <p:cNvSpPr/>
          <p:nvPr/>
        </p:nvSpPr>
        <p:spPr>
          <a:xfrm>
            <a:off x="3429000" y="-11713607"/>
            <a:ext cx="6858000" cy="5355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Electrolize"/>
                <a:ea typeface="Electrolize"/>
                <a:cs typeface="Electrolize"/>
                <a:sym typeface="Electrolize"/>
              </a:rPr>
              <a:t>What is Machine Vision Inspection Technology?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A0A0A"/>
                </a:solidFill>
                <a:latin typeface="PT Sans"/>
                <a:ea typeface="PT Sans"/>
                <a:cs typeface="PT Sans"/>
                <a:sym typeface="PT Sans"/>
              </a:rPr>
              <a:t>Machine vision inspection technology improves your facility’s quality control processes by utilizing cameras with image processing software to inspect parts for flaws or potential defects.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A0A0A"/>
                </a:solidFill>
                <a:latin typeface="PT Sans"/>
                <a:ea typeface="PT Sans"/>
                <a:cs typeface="PT Sans"/>
                <a:sym typeface="PT Sans"/>
              </a:rPr>
              <a:t>When you invest in machine vision inspection technology for your facility, you will have fewer mistakes reaching your customers, and you can free up your engineers for more critical tasks or projects.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A0A0A"/>
                </a:solidFill>
                <a:latin typeface="PT Sans"/>
                <a:ea typeface="PT Sans"/>
                <a:cs typeface="PT Sans"/>
                <a:sym typeface="PT Sans"/>
              </a:rPr>
              <a:t>Now that you know what machine vision inspection technology is, let’s dive deeper into how it works.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Electrolize"/>
                <a:ea typeface="Electrolize"/>
                <a:cs typeface="Electrolize"/>
                <a:sym typeface="Electrolize"/>
              </a:rPr>
              <a:t>How Does It 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A0A0A"/>
                </a:solidFill>
                <a:latin typeface="PT Sans"/>
                <a:ea typeface="PT Sans"/>
                <a:cs typeface="PT Sans"/>
                <a:sym typeface="PT Sans"/>
              </a:rPr>
              <a:t>A complete machine vision inspection system has two key components: </a:t>
            </a:r>
            <a:endParaRPr b="0" i="0" sz="1400" u="none" cap="none" strike="noStrike">
              <a:solidFill>
                <a:srgbClr val="000000"/>
              </a:solidFill>
              <a:latin typeface="Arial"/>
              <a:ea typeface="Arial"/>
              <a:cs typeface="Arial"/>
              <a:sym typeface="Arial"/>
            </a:endParaRPr>
          </a:p>
          <a:p>
            <a:pPr indent="-114300" lvl="0" marL="0" marR="0" rtl="0" algn="l">
              <a:lnSpc>
                <a:spcPct val="100000"/>
              </a:lnSpc>
              <a:spcBef>
                <a:spcPts val="0"/>
              </a:spcBef>
              <a:spcAft>
                <a:spcPts val="0"/>
              </a:spcAft>
              <a:buClr>
                <a:srgbClr val="0A0A0A"/>
              </a:buClr>
              <a:buSzPts val="1800"/>
              <a:buFont typeface="Calibri"/>
              <a:buAutoNum type="arabicPeriod"/>
            </a:pPr>
            <a:r>
              <a:rPr b="0" i="0" lang="en-GB" sz="1800" u="none" cap="none" strike="noStrike">
                <a:solidFill>
                  <a:srgbClr val="0A0A0A"/>
                </a:solidFill>
                <a:latin typeface="PT Sans"/>
                <a:ea typeface="PT Sans"/>
                <a:cs typeface="PT Sans"/>
                <a:sym typeface="PT Sans"/>
              </a:rPr>
              <a:t>A camera that is equipped with a sensor to take photos for inspection.</a:t>
            </a:r>
            <a:endParaRPr b="0" i="0" sz="1400" u="none" cap="none" strike="noStrike">
              <a:solidFill>
                <a:srgbClr val="000000"/>
              </a:solidFill>
              <a:latin typeface="Arial"/>
              <a:ea typeface="Arial"/>
              <a:cs typeface="Arial"/>
              <a:sym typeface="Arial"/>
            </a:endParaRPr>
          </a:p>
          <a:p>
            <a:pPr indent="-114300" lvl="0" marL="0" marR="0" rtl="0" algn="l">
              <a:lnSpc>
                <a:spcPct val="100000"/>
              </a:lnSpc>
              <a:spcBef>
                <a:spcPts val="0"/>
              </a:spcBef>
              <a:spcAft>
                <a:spcPts val="0"/>
              </a:spcAft>
              <a:buClr>
                <a:srgbClr val="0A0A0A"/>
              </a:buClr>
              <a:buSzPts val="1800"/>
              <a:buFont typeface="Calibri"/>
              <a:buAutoNum type="arabicPeriod"/>
            </a:pPr>
            <a:r>
              <a:rPr b="0" i="0" lang="en-GB" sz="1800" u="none" cap="none" strike="noStrike">
                <a:solidFill>
                  <a:srgbClr val="0A0A0A"/>
                </a:solidFill>
                <a:latin typeface="PT Sans"/>
                <a:ea typeface="PT Sans"/>
                <a:cs typeface="PT Sans"/>
                <a:sym typeface="PT Sans"/>
              </a:rPr>
              <a:t>A processing engine to analyze the photos.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A0A0A"/>
                </a:solidFill>
                <a:latin typeface="PT Sans"/>
                <a:ea typeface="PT Sans"/>
                <a:cs typeface="PT Sans"/>
                <a:sym typeface="PT Sans"/>
              </a:rPr>
              <a:t>After the camera takes a photo, the processing engine analyzes the information collected and communicates the results. </a:t>
            </a:r>
            <a:endParaRPr b="0" i="0" sz="1800" u="none" cap="none" strike="noStrike">
              <a:solidFill>
                <a:schemeClr val="dk1"/>
              </a:solidFill>
              <a:latin typeface="Calibri"/>
              <a:ea typeface="Calibri"/>
              <a:cs typeface="Calibri"/>
              <a:sym typeface="Calibri"/>
            </a:endParaRPr>
          </a:p>
        </p:txBody>
      </p:sp>
      <p:grpSp>
        <p:nvGrpSpPr>
          <p:cNvPr id="290" name="Google Shape;290;p38"/>
          <p:cNvGrpSpPr/>
          <p:nvPr/>
        </p:nvGrpSpPr>
        <p:grpSpPr>
          <a:xfrm>
            <a:off x="638055" y="1354238"/>
            <a:ext cx="12883622" cy="4865587"/>
            <a:chOff x="638055" y="1354238"/>
            <a:chExt cx="12883622" cy="4865587"/>
          </a:xfrm>
        </p:grpSpPr>
        <p:sp>
          <p:nvSpPr>
            <p:cNvPr id="291" name="Google Shape;291;p38"/>
            <p:cNvSpPr txBox="1"/>
            <p:nvPr/>
          </p:nvSpPr>
          <p:spPr>
            <a:xfrm>
              <a:off x="638055" y="1354238"/>
              <a:ext cx="7096728" cy="4865587"/>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Arial"/>
                <a:buNone/>
              </a:pPr>
              <a:r>
                <a:rPr b="0" i="0" lang="en-GB" sz="2400" u="none" cap="none" strike="noStrike">
                  <a:solidFill>
                    <a:srgbClr val="974806"/>
                  </a:solidFill>
                  <a:latin typeface="Calibri"/>
                  <a:ea typeface="Calibri"/>
                  <a:cs typeface="Calibri"/>
                  <a:sym typeface="Calibri"/>
                </a:rPr>
                <a:t>Machine vision inspection technology improves your facility’s quality control processes by utilizing cameras with image processing software to inspect parts for flaws or potential defects.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2400"/>
                <a:buFont typeface="Arial"/>
                <a:buNone/>
              </a:pPr>
              <a:r>
                <a:rPr b="0" i="0" lang="en-GB" sz="2400" u="none" cap="none" strike="noStrike">
                  <a:solidFill>
                    <a:srgbClr val="632423"/>
                  </a:solidFill>
                  <a:latin typeface="Calibri"/>
                  <a:ea typeface="Calibri"/>
                  <a:cs typeface="Calibri"/>
                  <a:sym typeface="Calibri"/>
                </a:rPr>
                <a:t>When you invest in machine vision inspection technology for your facility, you will have fewer mistakes reaching your customers, and you can free up your engineers for more critical tasks or projects.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1200"/>
                </a:spcAft>
                <a:buClr>
                  <a:schemeClr val="dk1"/>
                </a:buClr>
                <a:buSzPts val="2400"/>
                <a:buFont typeface="Arial"/>
                <a:buNone/>
              </a:pPr>
              <a:r>
                <a:rPr b="0" i="0" lang="en-GB" sz="2400" u="none" cap="none" strike="noStrike">
                  <a:solidFill>
                    <a:srgbClr val="3F3151"/>
                  </a:solidFill>
                  <a:latin typeface="Calibri"/>
                  <a:ea typeface="Calibri"/>
                  <a:cs typeface="Calibri"/>
                  <a:sym typeface="Calibri"/>
                </a:rPr>
                <a:t>Now that you know what machine vision inspection technology is, let’s dive deeper into how it works.</a:t>
              </a:r>
              <a:endParaRPr b="0" i="0" sz="1400" u="none" cap="none" strike="noStrike">
                <a:solidFill>
                  <a:srgbClr val="000000"/>
                </a:solidFill>
                <a:latin typeface="Arial"/>
                <a:ea typeface="Arial"/>
                <a:cs typeface="Arial"/>
                <a:sym typeface="Arial"/>
              </a:endParaRPr>
            </a:p>
          </p:txBody>
        </p:sp>
        <p:pic>
          <p:nvPicPr>
            <p:cNvPr id="292" name="Google Shape;292;p38"/>
            <p:cNvPicPr preferRelativeResize="0"/>
            <p:nvPr/>
          </p:nvPicPr>
          <p:blipFill rotWithShape="1">
            <a:blip r:embed="rId3">
              <a:alphaModFix/>
            </a:blip>
            <a:srcRect b="0" l="0" r="0" t="0"/>
            <a:stretch/>
          </p:blipFill>
          <p:spPr>
            <a:xfrm>
              <a:off x="7913015" y="1354239"/>
              <a:ext cx="5608662" cy="486558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298" name="Google Shape;298;p39"/>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299" name="Google Shape;299;p39"/>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00" name="Google Shape;300;p39"/>
          <p:cNvPicPr preferRelativeResize="0"/>
          <p:nvPr/>
        </p:nvPicPr>
        <p:blipFill rotWithShape="1">
          <a:blip r:embed="rId3">
            <a:alphaModFix/>
          </a:blip>
          <a:srcRect b="0" l="0" r="0" t="0"/>
          <a:stretch/>
        </p:blipFill>
        <p:spPr>
          <a:xfrm>
            <a:off x="175021" y="729206"/>
            <a:ext cx="6348759" cy="5509549"/>
          </a:xfrm>
          <a:prstGeom prst="rect">
            <a:avLst/>
          </a:prstGeom>
          <a:noFill/>
          <a:ln cap="flat" cmpd="sng" w="9525">
            <a:solidFill>
              <a:srgbClr val="244061"/>
            </a:solidFill>
            <a:prstDash val="solid"/>
            <a:round/>
            <a:headEnd len="sm" w="sm" type="none"/>
            <a:tailEnd len="sm" w="sm" type="none"/>
          </a:ln>
        </p:spPr>
      </p:pic>
      <p:sp>
        <p:nvSpPr>
          <p:cNvPr id="301" name="Google Shape;301;p39"/>
          <p:cNvSpPr txBox="1"/>
          <p:nvPr/>
        </p:nvSpPr>
        <p:spPr>
          <a:xfrm>
            <a:off x="6523781" y="717630"/>
            <a:ext cx="7044642" cy="5521124"/>
          </a:xfrm>
          <a:prstGeom prst="rect">
            <a:avLst/>
          </a:prstGeom>
          <a:noFill/>
          <a:ln cap="flat" cmpd="sng" w="9525">
            <a:solidFill>
              <a:srgbClr val="31859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0"/>
              <a:buFont typeface="Arial"/>
              <a:buNone/>
            </a:pPr>
            <a:r>
              <a:t/>
            </a:r>
            <a:endParaRPr b="0" i="0" sz="3000" u="none" cap="none" strike="noStrike">
              <a:solidFill>
                <a:srgbClr val="632423"/>
              </a:solidFill>
              <a:latin typeface="Calibri"/>
              <a:ea typeface="Calibri"/>
              <a:cs typeface="Calibri"/>
              <a:sym typeface="Calibri"/>
            </a:endParaRPr>
          </a:p>
        </p:txBody>
      </p:sp>
      <p:sp>
        <p:nvSpPr>
          <p:cNvPr id="302" name="Google Shape;302;p39"/>
          <p:cNvSpPr/>
          <p:nvPr/>
        </p:nvSpPr>
        <p:spPr>
          <a:xfrm>
            <a:off x="71242" y="86481"/>
            <a:ext cx="1303114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MV is a Key of Fourth Industrial Revolution: Industry 4.0</a:t>
            </a:r>
            <a:endParaRPr b="1" i="0" sz="3600" u="none" cap="none" strike="noStrike">
              <a:solidFill>
                <a:srgbClr val="31859B"/>
              </a:solidFill>
              <a:latin typeface="Calibri"/>
              <a:ea typeface="Calibri"/>
              <a:cs typeface="Calibri"/>
              <a:sym typeface="Calibri"/>
            </a:endParaRPr>
          </a:p>
        </p:txBody>
      </p:sp>
      <p:pic>
        <p:nvPicPr>
          <p:cNvPr id="303" name="Google Shape;303;p39"/>
          <p:cNvPicPr preferRelativeResize="0"/>
          <p:nvPr/>
        </p:nvPicPr>
        <p:blipFill rotWithShape="1">
          <a:blip r:embed="rId4">
            <a:alphaModFix/>
          </a:blip>
          <a:srcRect b="0" l="0" r="0" t="0"/>
          <a:stretch/>
        </p:blipFill>
        <p:spPr>
          <a:xfrm>
            <a:off x="6788000" y="880846"/>
            <a:ext cx="6440825" cy="52306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09" name="Google Shape;309;p40"/>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10" name="Google Shape;310;p40"/>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40"/>
          <p:cNvSpPr txBox="1"/>
          <p:nvPr/>
        </p:nvSpPr>
        <p:spPr>
          <a:xfrm>
            <a:off x="1569779" y="732811"/>
            <a:ext cx="7410101" cy="5521124"/>
          </a:xfrm>
          <a:prstGeom prst="rect">
            <a:avLst/>
          </a:prstGeom>
          <a:noFill/>
          <a:ln cap="flat" cmpd="sng" w="9525">
            <a:solidFill>
              <a:srgbClr val="31859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0"/>
              <a:buFont typeface="Arial"/>
              <a:buNone/>
            </a:pPr>
            <a:r>
              <a:t/>
            </a:r>
            <a:endParaRPr b="0" i="0" sz="3000" u="none" cap="none" strike="noStrike">
              <a:solidFill>
                <a:srgbClr val="632423"/>
              </a:solidFill>
              <a:latin typeface="Calibri"/>
              <a:ea typeface="Calibri"/>
              <a:cs typeface="Calibri"/>
              <a:sym typeface="Calibri"/>
            </a:endParaRPr>
          </a:p>
        </p:txBody>
      </p:sp>
      <p:sp>
        <p:nvSpPr>
          <p:cNvPr id="312" name="Google Shape;312;p40"/>
          <p:cNvSpPr/>
          <p:nvPr/>
        </p:nvSpPr>
        <p:spPr>
          <a:xfrm>
            <a:off x="717379" y="86481"/>
            <a:ext cx="986739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Application of MV</a:t>
            </a:r>
            <a:endParaRPr b="1" i="0" sz="3600" u="none" cap="none" strike="noStrike">
              <a:solidFill>
                <a:srgbClr val="31859B"/>
              </a:solidFill>
              <a:latin typeface="Calibri"/>
              <a:ea typeface="Calibri"/>
              <a:cs typeface="Calibri"/>
              <a:sym typeface="Calibri"/>
            </a:endParaRPr>
          </a:p>
        </p:txBody>
      </p:sp>
      <p:sp>
        <p:nvSpPr>
          <p:cNvPr id="313" name="Google Shape;313;p40"/>
          <p:cNvSpPr txBox="1"/>
          <p:nvPr/>
        </p:nvSpPr>
        <p:spPr>
          <a:xfrm>
            <a:off x="1786690" y="809302"/>
            <a:ext cx="7193190" cy="50937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002060"/>
                </a:solidFill>
                <a:latin typeface="Calibri"/>
                <a:ea typeface="Calibri"/>
                <a:cs typeface="Calibri"/>
                <a:sym typeface="Calibri"/>
              </a:rPr>
              <a:t>Application Fields of Machine Vision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800"/>
              <a:buFont typeface="Noto Sans Symbols"/>
              <a:buChar char="✔"/>
            </a:pPr>
            <a:r>
              <a:rPr b="0" i="0" lang="en-GB" sz="1800" u="none" cap="none" strike="noStrike">
                <a:solidFill>
                  <a:schemeClr val="dk1"/>
                </a:solidFill>
                <a:latin typeface="Calibri"/>
                <a:ea typeface="Calibri"/>
                <a:cs typeface="Calibri"/>
                <a:sym typeface="Calibri"/>
              </a:rPr>
              <a:t> </a:t>
            </a:r>
            <a:r>
              <a:rPr b="0" i="0" lang="en-GB" sz="3200" u="none" cap="none" strike="noStrike">
                <a:solidFill>
                  <a:schemeClr val="dk1"/>
                </a:solidFill>
                <a:latin typeface="Calibri"/>
                <a:ea typeface="Calibri"/>
                <a:cs typeface="Calibri"/>
                <a:sym typeface="Calibri"/>
              </a:rPr>
              <a:t>Automotive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Electronics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Food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Logistics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Manufacturing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Robotics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Packaging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Pharmaceutical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Mining</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19" name="Google Shape;319;p41"/>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20" name="Google Shape;320;p41"/>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41"/>
          <p:cNvSpPr/>
          <p:nvPr/>
        </p:nvSpPr>
        <p:spPr>
          <a:xfrm>
            <a:off x="338560" y="682903"/>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Applications of Machine Vision System</a:t>
            </a:r>
            <a:endParaRPr b="1" i="0" sz="4000" u="none" cap="none" strike="noStrike">
              <a:solidFill>
                <a:srgbClr val="244061"/>
              </a:solidFill>
              <a:latin typeface="Calibri"/>
              <a:ea typeface="Calibri"/>
              <a:cs typeface="Calibri"/>
              <a:sym typeface="Calibri"/>
            </a:endParaRPr>
          </a:p>
        </p:txBody>
      </p:sp>
      <p:sp>
        <p:nvSpPr>
          <p:cNvPr id="322" name="Google Shape;322;p41"/>
          <p:cNvSpPr txBox="1"/>
          <p:nvPr/>
        </p:nvSpPr>
        <p:spPr>
          <a:xfrm>
            <a:off x="7691816" y="1650893"/>
            <a:ext cx="5451181" cy="3915358"/>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54000" lvl="0" marL="228600" marR="0" rtl="0" algn="just">
              <a:lnSpc>
                <a:spcPct val="100000"/>
              </a:lnSpc>
              <a:spcBef>
                <a:spcPts val="0"/>
              </a:spcBef>
              <a:spcAft>
                <a:spcPts val="0"/>
              </a:spcAft>
              <a:buClr>
                <a:schemeClr val="dk1"/>
              </a:buClr>
              <a:buSzPts val="4000"/>
              <a:buFont typeface="Noto Sans Symbols"/>
              <a:buChar char="✔"/>
            </a:pPr>
            <a:r>
              <a:rPr b="0" i="0" lang="en-GB" sz="4000" u="none" cap="none" strike="noStrike">
                <a:solidFill>
                  <a:schemeClr val="dk1"/>
                </a:solidFill>
                <a:latin typeface="Calibri"/>
                <a:ea typeface="Calibri"/>
                <a:cs typeface="Calibri"/>
                <a:sym typeface="Calibri"/>
              </a:rPr>
              <a:t>Measurement</a:t>
            </a:r>
            <a:endParaRPr b="0" i="0" sz="1400" u="none" cap="none" strike="noStrike">
              <a:solidFill>
                <a:srgbClr val="000000"/>
              </a:solidFill>
              <a:latin typeface="Arial"/>
              <a:ea typeface="Arial"/>
              <a:cs typeface="Arial"/>
              <a:sym typeface="Arial"/>
            </a:endParaRPr>
          </a:p>
          <a:p>
            <a:pPr indent="-254000" lvl="0" marL="228600" marR="0" rtl="0" algn="just">
              <a:lnSpc>
                <a:spcPct val="100000"/>
              </a:lnSpc>
              <a:spcBef>
                <a:spcPts val="600"/>
              </a:spcBef>
              <a:spcAft>
                <a:spcPts val="0"/>
              </a:spcAft>
              <a:buClr>
                <a:schemeClr val="dk1"/>
              </a:buClr>
              <a:buSzPts val="4000"/>
              <a:buFont typeface="Noto Sans Symbols"/>
              <a:buChar char="✔"/>
            </a:pPr>
            <a:r>
              <a:rPr b="0" i="0" lang="en-GB" sz="4000" u="none" cap="none" strike="noStrike">
                <a:solidFill>
                  <a:schemeClr val="dk1"/>
                </a:solidFill>
                <a:latin typeface="Calibri"/>
                <a:ea typeface="Calibri"/>
                <a:cs typeface="Calibri"/>
                <a:sym typeface="Calibri"/>
              </a:rPr>
              <a:t>Counting</a:t>
            </a:r>
            <a:endParaRPr b="0" i="0" sz="1400" u="none" cap="none" strike="noStrike">
              <a:solidFill>
                <a:srgbClr val="000000"/>
              </a:solidFill>
              <a:latin typeface="Arial"/>
              <a:ea typeface="Arial"/>
              <a:cs typeface="Arial"/>
              <a:sym typeface="Arial"/>
            </a:endParaRPr>
          </a:p>
          <a:p>
            <a:pPr indent="-254000" lvl="0" marL="228600" marR="0" rtl="0" algn="just">
              <a:lnSpc>
                <a:spcPct val="100000"/>
              </a:lnSpc>
              <a:spcBef>
                <a:spcPts val="600"/>
              </a:spcBef>
              <a:spcAft>
                <a:spcPts val="0"/>
              </a:spcAft>
              <a:buClr>
                <a:schemeClr val="dk1"/>
              </a:buClr>
              <a:buSzPts val="4000"/>
              <a:buFont typeface="Noto Sans Symbols"/>
              <a:buChar char="✔"/>
            </a:pPr>
            <a:r>
              <a:rPr b="0" i="0" lang="en-GB" sz="4000" u="none" cap="none" strike="noStrike">
                <a:solidFill>
                  <a:schemeClr val="dk1"/>
                </a:solidFill>
                <a:latin typeface="Calibri"/>
                <a:ea typeface="Calibri"/>
                <a:cs typeface="Calibri"/>
                <a:sym typeface="Calibri"/>
              </a:rPr>
              <a:t>Location</a:t>
            </a:r>
            <a:endParaRPr b="0" i="0" sz="1400" u="none" cap="none" strike="noStrike">
              <a:solidFill>
                <a:srgbClr val="000000"/>
              </a:solidFill>
              <a:latin typeface="Arial"/>
              <a:ea typeface="Arial"/>
              <a:cs typeface="Arial"/>
              <a:sym typeface="Arial"/>
            </a:endParaRPr>
          </a:p>
          <a:p>
            <a:pPr indent="-254000" lvl="0" marL="228600" marR="0" rtl="0" algn="just">
              <a:lnSpc>
                <a:spcPct val="100000"/>
              </a:lnSpc>
              <a:spcBef>
                <a:spcPts val="600"/>
              </a:spcBef>
              <a:spcAft>
                <a:spcPts val="0"/>
              </a:spcAft>
              <a:buClr>
                <a:schemeClr val="dk1"/>
              </a:buClr>
              <a:buSzPts val="4000"/>
              <a:buFont typeface="Noto Sans Symbols"/>
              <a:buChar char="✔"/>
            </a:pPr>
            <a:r>
              <a:rPr b="0" i="0" lang="en-GB" sz="4000" u="none" cap="none" strike="noStrike">
                <a:solidFill>
                  <a:schemeClr val="dk1"/>
                </a:solidFill>
                <a:latin typeface="Calibri"/>
                <a:ea typeface="Calibri"/>
                <a:cs typeface="Calibri"/>
                <a:sym typeface="Calibri"/>
              </a:rPr>
              <a:t>Decoding</a:t>
            </a:r>
            <a:endParaRPr b="0" i="0" sz="1400" u="none" cap="none" strike="noStrike">
              <a:solidFill>
                <a:srgbClr val="000000"/>
              </a:solidFill>
              <a:latin typeface="Arial"/>
              <a:ea typeface="Arial"/>
              <a:cs typeface="Arial"/>
              <a:sym typeface="Arial"/>
            </a:endParaRPr>
          </a:p>
          <a:p>
            <a:pPr indent="-254000" lvl="0" marL="228600" marR="0" rtl="0" algn="just">
              <a:lnSpc>
                <a:spcPct val="100000"/>
              </a:lnSpc>
              <a:spcBef>
                <a:spcPts val="600"/>
              </a:spcBef>
              <a:spcAft>
                <a:spcPts val="600"/>
              </a:spcAft>
              <a:buClr>
                <a:schemeClr val="dk1"/>
              </a:buClr>
              <a:buSzPts val="4000"/>
              <a:buFont typeface="Noto Sans Symbols"/>
              <a:buChar char="✔"/>
            </a:pPr>
            <a:r>
              <a:rPr b="0" i="0" lang="en-GB" sz="4000" u="none" cap="none" strike="noStrike">
                <a:solidFill>
                  <a:schemeClr val="dk1"/>
                </a:solidFill>
                <a:latin typeface="Calibri"/>
                <a:ea typeface="Calibri"/>
                <a:cs typeface="Calibri"/>
                <a:sym typeface="Calibri"/>
              </a:rPr>
              <a:t> so on</a:t>
            </a:r>
            <a:endParaRPr b="0" i="0" sz="4000" u="none" cap="none" strike="noStrike">
              <a:solidFill>
                <a:schemeClr val="dk1"/>
              </a:solidFill>
              <a:latin typeface="Calibri"/>
              <a:ea typeface="Calibri"/>
              <a:cs typeface="Calibri"/>
              <a:sym typeface="Calibri"/>
            </a:endParaRPr>
          </a:p>
        </p:txBody>
      </p:sp>
      <p:pic>
        <p:nvPicPr>
          <p:cNvPr id="323" name="Google Shape;323;p41"/>
          <p:cNvPicPr preferRelativeResize="0"/>
          <p:nvPr/>
        </p:nvPicPr>
        <p:blipFill rotWithShape="1">
          <a:blip r:embed="rId3">
            <a:alphaModFix/>
          </a:blip>
          <a:srcRect b="0" l="0" r="0" t="0"/>
          <a:stretch/>
        </p:blipFill>
        <p:spPr>
          <a:xfrm>
            <a:off x="517922" y="1639192"/>
            <a:ext cx="7173893" cy="39270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29" name="Google Shape;329;p42"/>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30" name="Google Shape;330;p42"/>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42"/>
          <p:cNvSpPr/>
          <p:nvPr/>
        </p:nvSpPr>
        <p:spPr>
          <a:xfrm>
            <a:off x="433312" y="394135"/>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Applications of Machine Vision System</a:t>
            </a:r>
            <a:endParaRPr b="1" i="0" sz="4000" u="none" cap="none" strike="noStrike">
              <a:solidFill>
                <a:srgbClr val="244061"/>
              </a:solidFill>
              <a:latin typeface="Calibri"/>
              <a:ea typeface="Calibri"/>
              <a:cs typeface="Calibri"/>
              <a:sym typeface="Calibri"/>
            </a:endParaRPr>
          </a:p>
        </p:txBody>
      </p:sp>
      <p:sp>
        <p:nvSpPr>
          <p:cNvPr id="332" name="Google Shape;332;p42"/>
          <p:cNvSpPr txBox="1"/>
          <p:nvPr/>
        </p:nvSpPr>
        <p:spPr>
          <a:xfrm>
            <a:off x="560552" y="1070804"/>
            <a:ext cx="7087020" cy="5261482"/>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2060"/>
              </a:buClr>
              <a:buSzPts val="4000"/>
              <a:buFont typeface="Arial"/>
              <a:buNone/>
            </a:pPr>
            <a:r>
              <a:rPr b="1" i="0" lang="en-GB" sz="4000" u="none" cap="none" strike="noStrike">
                <a:solidFill>
                  <a:srgbClr val="002060"/>
                </a:solidFill>
                <a:latin typeface="Calibri"/>
                <a:ea typeface="Calibri"/>
                <a:cs typeface="Calibri"/>
                <a:sym typeface="Calibri"/>
              </a:rPr>
              <a:t>Measurement: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In measurement applications the purpose of the vision system is to measure physical dimensions of the object. </a:t>
            </a:r>
            <a:endParaRPr b="0" i="0" sz="3200" u="none" cap="none" strike="noStrike">
              <a:solidFill>
                <a:schemeClr val="dk1"/>
              </a:solidFill>
              <a:latin typeface="Calibri"/>
              <a:ea typeface="Calibri"/>
              <a:cs typeface="Calibri"/>
              <a:sym typeface="Calibri"/>
            </a:endParaRPr>
          </a:p>
          <a:p>
            <a:pPr indent="0" lvl="0" marL="0" marR="0" rtl="0" algn="just">
              <a:lnSpc>
                <a:spcPct val="100000"/>
              </a:lnSpc>
              <a:spcBef>
                <a:spcPts val="600"/>
              </a:spcBef>
              <a:spcAft>
                <a:spcPts val="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Examples of physical dimensions are distance, diameter, curvature, area, height, and volume. </a:t>
            </a:r>
            <a:endParaRPr b="0" i="0" sz="3200" u="none" cap="none" strike="noStrike">
              <a:solidFill>
                <a:schemeClr val="dk1"/>
              </a:solidFill>
              <a:latin typeface="Calibri"/>
              <a:ea typeface="Calibri"/>
              <a:cs typeface="Calibri"/>
              <a:sym typeface="Calibri"/>
            </a:endParaRPr>
          </a:p>
          <a:p>
            <a:pPr indent="0" lvl="0" marL="0" marR="0" rtl="0" algn="just">
              <a:lnSpc>
                <a:spcPct val="100000"/>
              </a:lnSpc>
              <a:spcBef>
                <a:spcPts val="600"/>
              </a:spcBef>
              <a:spcAft>
                <a:spcPts val="60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Example: A camera measures multiple diameters of a bottleneck</a:t>
            </a:r>
            <a:endParaRPr b="0" i="0" sz="1400" u="none" cap="none" strike="noStrike">
              <a:solidFill>
                <a:srgbClr val="000000"/>
              </a:solidFill>
              <a:latin typeface="Arial"/>
              <a:ea typeface="Arial"/>
              <a:cs typeface="Arial"/>
              <a:sym typeface="Arial"/>
            </a:endParaRPr>
          </a:p>
        </p:txBody>
      </p:sp>
      <p:pic>
        <p:nvPicPr>
          <p:cNvPr id="333" name="Google Shape;333;p42"/>
          <p:cNvPicPr preferRelativeResize="0"/>
          <p:nvPr/>
        </p:nvPicPr>
        <p:blipFill rotWithShape="1">
          <a:blip r:embed="rId3">
            <a:alphaModFix/>
          </a:blip>
          <a:srcRect b="0" l="0" r="0" t="0"/>
          <a:stretch/>
        </p:blipFill>
        <p:spPr>
          <a:xfrm>
            <a:off x="7734202" y="2279399"/>
            <a:ext cx="5991783" cy="299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39" name="Google Shape;339;p43"/>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40" name="Google Shape;340;p43"/>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43"/>
          <p:cNvSpPr/>
          <p:nvPr/>
        </p:nvSpPr>
        <p:spPr>
          <a:xfrm>
            <a:off x="433312" y="526487"/>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Applications of Machine Vision System</a:t>
            </a:r>
            <a:endParaRPr b="1" i="0" sz="4000" u="none" cap="none" strike="noStrike">
              <a:solidFill>
                <a:srgbClr val="244061"/>
              </a:solidFill>
              <a:latin typeface="Calibri"/>
              <a:ea typeface="Calibri"/>
              <a:cs typeface="Calibri"/>
              <a:sym typeface="Calibri"/>
            </a:endParaRPr>
          </a:p>
        </p:txBody>
      </p:sp>
      <p:sp>
        <p:nvSpPr>
          <p:cNvPr id="342" name="Google Shape;342;p43"/>
          <p:cNvSpPr txBox="1"/>
          <p:nvPr/>
        </p:nvSpPr>
        <p:spPr>
          <a:xfrm>
            <a:off x="560551" y="1239253"/>
            <a:ext cx="7590920" cy="5005137"/>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2060"/>
              </a:buClr>
              <a:buSzPts val="4000"/>
              <a:buFont typeface="Arial"/>
              <a:buNone/>
            </a:pPr>
            <a:r>
              <a:rPr b="1" i="0" lang="en-GB" sz="4000" u="none" cap="none" strike="noStrike">
                <a:solidFill>
                  <a:srgbClr val="002060"/>
                </a:solidFill>
                <a:latin typeface="Calibri"/>
                <a:ea typeface="Calibri"/>
                <a:cs typeface="Calibri"/>
                <a:sym typeface="Calibri"/>
              </a:rPr>
              <a:t>Counting: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50"/>
              <a:buFont typeface="Arial"/>
              <a:buNone/>
            </a:pPr>
            <a:r>
              <a:rPr b="0" i="0" lang="en-GB" sz="2850" u="none" cap="none" strike="noStrike">
                <a:solidFill>
                  <a:schemeClr val="dk1"/>
                </a:solidFill>
                <a:latin typeface="Calibri"/>
                <a:ea typeface="Calibri"/>
                <a:cs typeface="Calibri"/>
                <a:sym typeface="Calibri"/>
              </a:rPr>
              <a:t>Counting is another typical machine vision application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50"/>
              <a:buFont typeface="Arial"/>
              <a:buNone/>
            </a:pPr>
            <a:r>
              <a:rPr b="0" i="0" lang="en-GB" sz="2850" u="none" cap="none" strike="noStrike">
                <a:solidFill>
                  <a:schemeClr val="dk1"/>
                </a:solidFill>
                <a:latin typeface="Calibri"/>
                <a:ea typeface="Calibri"/>
                <a:cs typeface="Calibri"/>
                <a:sym typeface="Calibri"/>
              </a:rPr>
              <a:t>Basically counting means look for number of parts over number of features on a part, this allows us to locate missing part and ensure the products are assembled properly. </a:t>
            </a:r>
            <a:endParaRPr b="0" i="0" sz="285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2060"/>
              </a:buClr>
              <a:buSzPts val="2850"/>
              <a:buFont typeface="Arial"/>
              <a:buNone/>
            </a:pPr>
            <a:r>
              <a:rPr b="0" i="0" lang="en-GB" sz="2850" u="none" cap="none" strike="noStrike">
                <a:solidFill>
                  <a:srgbClr val="002060"/>
                </a:solidFill>
                <a:latin typeface="Calibri"/>
                <a:ea typeface="Calibri"/>
                <a:cs typeface="Calibri"/>
                <a:sym typeface="Calibri"/>
              </a:rPr>
              <a:t>Example 1: </a:t>
            </a:r>
            <a:r>
              <a:rPr b="0" i="0" lang="en-GB" sz="2850" u="none" cap="none" strike="noStrike">
                <a:solidFill>
                  <a:schemeClr val="dk1"/>
                </a:solidFill>
                <a:latin typeface="Calibri"/>
                <a:ea typeface="Calibri"/>
                <a:cs typeface="Calibri"/>
                <a:sym typeface="Calibri"/>
              </a:rPr>
              <a:t>counting of holes on the aluminium flange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2060"/>
              </a:buClr>
              <a:buSzPts val="2850"/>
              <a:buFont typeface="Arial"/>
              <a:buNone/>
            </a:pPr>
            <a:r>
              <a:rPr b="0" i="0" lang="en-GB" sz="2850" u="none" cap="none" strike="noStrike">
                <a:solidFill>
                  <a:srgbClr val="002060"/>
                </a:solidFill>
                <a:latin typeface="Calibri"/>
                <a:ea typeface="Calibri"/>
                <a:cs typeface="Calibri"/>
                <a:sym typeface="Calibri"/>
              </a:rPr>
              <a:t>Example 2: </a:t>
            </a:r>
            <a:r>
              <a:rPr b="0" i="0" lang="en-GB" sz="2850" u="none" cap="none" strike="noStrike">
                <a:solidFill>
                  <a:schemeClr val="dk1"/>
                </a:solidFill>
                <a:latin typeface="Calibri"/>
                <a:ea typeface="Calibri"/>
                <a:cs typeface="Calibri"/>
                <a:sym typeface="Calibri"/>
              </a:rPr>
              <a:t>Identifying the presence or absence of the part.</a:t>
            </a:r>
            <a:endParaRPr b="0" i="0" sz="1400" u="none" cap="none" strike="noStrike">
              <a:solidFill>
                <a:srgbClr val="000000"/>
              </a:solidFill>
              <a:latin typeface="Arial"/>
              <a:ea typeface="Arial"/>
              <a:cs typeface="Arial"/>
              <a:sym typeface="Arial"/>
            </a:endParaRPr>
          </a:p>
        </p:txBody>
      </p:sp>
      <p:pic>
        <p:nvPicPr>
          <p:cNvPr id="343" name="Google Shape;343;p43"/>
          <p:cNvPicPr preferRelativeResize="0"/>
          <p:nvPr/>
        </p:nvPicPr>
        <p:blipFill rotWithShape="1">
          <a:blip r:embed="rId3">
            <a:alphaModFix/>
          </a:blip>
          <a:srcRect b="0" l="0" r="0" t="0"/>
          <a:stretch/>
        </p:blipFill>
        <p:spPr>
          <a:xfrm>
            <a:off x="8640781" y="1234373"/>
            <a:ext cx="4569041" cy="2473888"/>
          </a:xfrm>
          <a:prstGeom prst="rect">
            <a:avLst/>
          </a:prstGeom>
          <a:noFill/>
          <a:ln>
            <a:noFill/>
          </a:ln>
        </p:spPr>
      </p:pic>
      <p:pic>
        <p:nvPicPr>
          <p:cNvPr id="344" name="Google Shape;344;p43"/>
          <p:cNvPicPr preferRelativeResize="0"/>
          <p:nvPr/>
        </p:nvPicPr>
        <p:blipFill rotWithShape="1">
          <a:blip r:embed="rId4">
            <a:alphaModFix/>
          </a:blip>
          <a:srcRect b="0" l="0" r="0" t="0"/>
          <a:stretch/>
        </p:blipFill>
        <p:spPr>
          <a:xfrm>
            <a:off x="8604123" y="3852725"/>
            <a:ext cx="4602360" cy="2333709"/>
          </a:xfrm>
          <a:prstGeom prst="rect">
            <a:avLst/>
          </a:prstGeom>
          <a:noFill/>
          <a:ln>
            <a:noFill/>
          </a:ln>
        </p:spPr>
      </p:pic>
      <p:sp>
        <p:nvSpPr>
          <p:cNvPr id="345" name="Google Shape;345;p43"/>
          <p:cNvSpPr txBox="1"/>
          <p:nvPr/>
        </p:nvSpPr>
        <p:spPr>
          <a:xfrm>
            <a:off x="11862604" y="3420596"/>
            <a:ext cx="13438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Example 1</a:t>
            </a:r>
            <a:endParaRPr b="0" i="0" sz="1800" u="none" cap="none" strike="noStrike">
              <a:solidFill>
                <a:schemeClr val="dk1"/>
              </a:solidFill>
              <a:latin typeface="Calibri"/>
              <a:ea typeface="Calibri"/>
              <a:cs typeface="Calibri"/>
              <a:sym typeface="Calibri"/>
            </a:endParaRPr>
          </a:p>
        </p:txBody>
      </p:sp>
      <p:sp>
        <p:nvSpPr>
          <p:cNvPr id="346" name="Google Shape;346;p43"/>
          <p:cNvSpPr txBox="1"/>
          <p:nvPr/>
        </p:nvSpPr>
        <p:spPr>
          <a:xfrm>
            <a:off x="11862604" y="5805526"/>
            <a:ext cx="13438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Example 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52" name="Google Shape;352;p44"/>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53" name="Google Shape;353;p44"/>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44"/>
          <p:cNvSpPr/>
          <p:nvPr/>
        </p:nvSpPr>
        <p:spPr>
          <a:xfrm>
            <a:off x="433312" y="394135"/>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Applications of Machine Vision System</a:t>
            </a:r>
            <a:endParaRPr b="1" i="0" sz="4000" u="none" cap="none" strike="noStrike">
              <a:solidFill>
                <a:srgbClr val="244061"/>
              </a:solidFill>
              <a:latin typeface="Calibri"/>
              <a:ea typeface="Calibri"/>
              <a:cs typeface="Calibri"/>
              <a:sym typeface="Calibri"/>
            </a:endParaRPr>
          </a:p>
        </p:txBody>
      </p:sp>
      <p:sp>
        <p:nvSpPr>
          <p:cNvPr id="355" name="Google Shape;355;p44"/>
          <p:cNvSpPr txBox="1"/>
          <p:nvPr/>
        </p:nvSpPr>
        <p:spPr>
          <a:xfrm>
            <a:off x="632654" y="1776560"/>
            <a:ext cx="5046629" cy="390525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2060"/>
              </a:buClr>
              <a:buSzPts val="4000"/>
              <a:buFont typeface="Arial"/>
              <a:buNone/>
            </a:pPr>
            <a:r>
              <a:rPr b="1" i="0" lang="en-GB" sz="4000" u="none" cap="none" strike="noStrike">
                <a:solidFill>
                  <a:srgbClr val="002060"/>
                </a:solidFill>
                <a:latin typeface="Calibri"/>
                <a:ea typeface="Calibri"/>
                <a:cs typeface="Calibri"/>
                <a:sym typeface="Calibri"/>
              </a:rPr>
              <a:t>Location: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60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Machine vision also used to report the location and orientation of the parts.</a:t>
            </a:r>
            <a:endParaRPr b="0" i="0" sz="1400" u="none" cap="none" strike="noStrike">
              <a:solidFill>
                <a:srgbClr val="000000"/>
              </a:solidFill>
              <a:latin typeface="Arial"/>
              <a:ea typeface="Arial"/>
              <a:cs typeface="Arial"/>
              <a:sym typeface="Arial"/>
            </a:endParaRPr>
          </a:p>
        </p:txBody>
      </p:sp>
      <p:pic>
        <p:nvPicPr>
          <p:cNvPr id="356" name="Google Shape;356;p44"/>
          <p:cNvPicPr preferRelativeResize="0"/>
          <p:nvPr/>
        </p:nvPicPr>
        <p:blipFill rotWithShape="1">
          <a:blip r:embed="rId3">
            <a:alphaModFix/>
          </a:blip>
          <a:srcRect b="0" l="0" r="0" t="0"/>
          <a:stretch/>
        </p:blipFill>
        <p:spPr>
          <a:xfrm>
            <a:off x="5679281" y="1776560"/>
            <a:ext cx="8036719" cy="390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62" name="Google Shape;362;p45"/>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63" name="Google Shape;363;p45"/>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45"/>
          <p:cNvSpPr/>
          <p:nvPr/>
        </p:nvSpPr>
        <p:spPr>
          <a:xfrm>
            <a:off x="433312" y="526487"/>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Applications of Machine Vision System</a:t>
            </a:r>
            <a:endParaRPr b="1" i="0" sz="4000" u="none" cap="none" strike="noStrike">
              <a:solidFill>
                <a:srgbClr val="244061"/>
              </a:solidFill>
              <a:latin typeface="Calibri"/>
              <a:ea typeface="Calibri"/>
              <a:cs typeface="Calibri"/>
              <a:sym typeface="Calibri"/>
            </a:endParaRPr>
          </a:p>
        </p:txBody>
      </p:sp>
      <p:sp>
        <p:nvSpPr>
          <p:cNvPr id="365" name="Google Shape;365;p45"/>
          <p:cNvSpPr txBox="1"/>
          <p:nvPr/>
        </p:nvSpPr>
        <p:spPr>
          <a:xfrm>
            <a:off x="560551" y="1128327"/>
            <a:ext cx="7590900" cy="51171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2060"/>
              </a:buClr>
              <a:buSzPts val="4000"/>
              <a:buFont typeface="Arial"/>
              <a:buNone/>
            </a:pPr>
            <a:r>
              <a:rPr b="1" i="0" lang="en-GB" sz="4000" u="none" cap="none" strike="noStrike">
                <a:solidFill>
                  <a:srgbClr val="002060"/>
                </a:solidFill>
                <a:latin typeface="Calibri"/>
                <a:ea typeface="Calibri"/>
                <a:cs typeface="Calibri"/>
                <a:sym typeface="Calibri"/>
              </a:rPr>
              <a:t>Decoding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It is an identification application in which the vision system reads various codes and alphanumeric characters (text and numbers) and decodes the codes to get the product features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60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It is used to record information as historical data, track products, validate data, verify correctness of data and verify the product.</a:t>
            </a:r>
            <a:endParaRPr b="0" i="0" sz="1400" u="none" cap="none" strike="noStrike">
              <a:solidFill>
                <a:srgbClr val="000000"/>
              </a:solidFill>
              <a:latin typeface="Arial"/>
              <a:ea typeface="Arial"/>
              <a:cs typeface="Arial"/>
              <a:sym typeface="Arial"/>
            </a:endParaRPr>
          </a:p>
        </p:txBody>
      </p:sp>
      <p:pic>
        <p:nvPicPr>
          <p:cNvPr id="366" name="Google Shape;366;p45"/>
          <p:cNvPicPr preferRelativeResize="0"/>
          <p:nvPr/>
        </p:nvPicPr>
        <p:blipFill rotWithShape="1">
          <a:blip r:embed="rId3">
            <a:alphaModFix/>
          </a:blip>
          <a:srcRect b="0" l="0" r="0" t="0"/>
          <a:stretch/>
        </p:blipFill>
        <p:spPr>
          <a:xfrm>
            <a:off x="8278711" y="2133258"/>
            <a:ext cx="5330131" cy="3503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AI (Artificial Intelligence)</a:t>
            </a:r>
            <a:endParaRPr/>
          </a:p>
        </p:txBody>
      </p:sp>
      <p:sp>
        <p:nvSpPr>
          <p:cNvPr id="192" name="Google Shape;192;p28"/>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Future of AI - 'Coz it's time to get high on AI - DataFlair" id="193" name="Google Shape;193;p28"/>
          <p:cNvPicPr preferRelativeResize="0"/>
          <p:nvPr/>
        </p:nvPicPr>
        <p:blipFill rotWithShape="1">
          <a:blip r:embed="rId3">
            <a:alphaModFix/>
          </a:blip>
          <a:srcRect b="0" l="0" r="0" t="0"/>
          <a:stretch/>
        </p:blipFill>
        <p:spPr>
          <a:xfrm>
            <a:off x="511975" y="1562925"/>
            <a:ext cx="6089999" cy="4095500"/>
          </a:xfrm>
          <a:prstGeom prst="rect">
            <a:avLst/>
          </a:prstGeom>
          <a:noFill/>
          <a:ln>
            <a:noFill/>
          </a:ln>
        </p:spPr>
      </p:pic>
      <p:sp>
        <p:nvSpPr>
          <p:cNvPr id="194" name="Google Shape;194;p28"/>
          <p:cNvSpPr txBox="1"/>
          <p:nvPr/>
        </p:nvSpPr>
        <p:spPr>
          <a:xfrm>
            <a:off x="7020500" y="1372600"/>
            <a:ext cx="6520500" cy="5059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1" i="0" lang="en-GB" sz="3200" u="none" cap="none" strike="noStrike">
                <a:solidFill>
                  <a:schemeClr val="dk1"/>
                </a:solidFill>
                <a:latin typeface="Calibri"/>
                <a:ea typeface="Calibri"/>
                <a:cs typeface="Calibri"/>
                <a:sym typeface="Calibri"/>
              </a:rPr>
              <a:t>Predictions of AI robots in the future: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Agriculture and farming</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Medical institutions</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Industry automation</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Transportation</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Military wars</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Economics</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Bioinformatics</a:t>
            </a:r>
            <a:endParaRPr b="0" i="0" sz="2400" u="none" cap="none" strike="noStrike">
              <a:solidFill>
                <a:schemeClr val="dk1"/>
              </a:solidFill>
              <a:latin typeface="Calibri"/>
              <a:ea typeface="Calibri"/>
              <a:cs typeface="Calibri"/>
              <a:sym typeface="Calibri"/>
            </a:endParaRPr>
          </a:p>
        </p:txBody>
      </p:sp>
      <p:sp>
        <p:nvSpPr>
          <p:cNvPr id="195" name="Google Shape;195;p28"/>
          <p:cNvSpPr txBox="1"/>
          <p:nvPr/>
        </p:nvSpPr>
        <p:spPr>
          <a:xfrm>
            <a:off x="10751825" y="1760375"/>
            <a:ext cx="2941500" cy="4824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Education</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Musical production</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Entertainment</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Politics</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Physical sports</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And many more...</a:t>
            </a:r>
            <a:endParaRPr b="0" i="0" sz="2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372" name="Google Shape;372;p46"/>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373" name="Google Shape;373;p46"/>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46"/>
          <p:cNvSpPr/>
          <p:nvPr/>
        </p:nvSpPr>
        <p:spPr>
          <a:xfrm>
            <a:off x="459356" y="387588"/>
            <a:ext cx="129043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244061"/>
                </a:solidFill>
                <a:latin typeface="Calibri"/>
                <a:ea typeface="Calibri"/>
                <a:cs typeface="Calibri"/>
                <a:sym typeface="Calibri"/>
              </a:rPr>
              <a:t>Advantages of Machine Vision</a:t>
            </a:r>
            <a:endParaRPr b="1" i="0" sz="4000" u="none" cap="none" strike="noStrike">
              <a:solidFill>
                <a:srgbClr val="244061"/>
              </a:solidFill>
              <a:latin typeface="Calibri"/>
              <a:ea typeface="Calibri"/>
              <a:cs typeface="Calibri"/>
              <a:sym typeface="Calibri"/>
            </a:endParaRPr>
          </a:p>
        </p:txBody>
      </p:sp>
      <p:sp>
        <p:nvSpPr>
          <p:cNvPr id="375" name="Google Shape;375;p46"/>
          <p:cNvSpPr txBox="1"/>
          <p:nvPr/>
        </p:nvSpPr>
        <p:spPr>
          <a:xfrm>
            <a:off x="560551" y="1227675"/>
            <a:ext cx="12552117" cy="4814315"/>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Machine vision system works faster than manual system.</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Machine vision is consistent.</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Perform beyond human vision</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High repeatable in controlled environment</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No fatigue – 24/7</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Reliable</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Good for unsafe and hazardous environment</a:t>
            </a:r>
            <a:endParaRPr b="0" i="0" sz="1400" u="none" cap="none" strike="noStrike">
              <a:solidFill>
                <a:srgbClr val="000000"/>
              </a:solidFill>
              <a:latin typeface="Arial"/>
              <a:ea typeface="Arial"/>
              <a:cs typeface="Arial"/>
              <a:sym typeface="Arial"/>
            </a:endParaRPr>
          </a:p>
          <a:p>
            <a:pPr indent="-228600" lvl="0" marL="228600" marR="0" rtl="0" algn="just">
              <a:lnSpc>
                <a:spcPct val="100000"/>
              </a:lnSpc>
              <a:spcBef>
                <a:spcPts val="600"/>
              </a:spcBef>
              <a:spcAft>
                <a:spcPts val="60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 Operate well in space constrained environments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idx="4294967295" type="title"/>
          </p:nvPr>
        </p:nvSpPr>
        <p:spPr>
          <a:xfrm>
            <a:off x="42421" y="925971"/>
            <a:ext cx="8109050" cy="275802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3400"/>
              <a:buFont typeface="Calibri"/>
              <a:buNone/>
            </a:pPr>
            <a:r>
              <a:rPr b="0" i="0" lang="en-GB" sz="3400" u="none" cap="none" strike="noStrike">
                <a:solidFill>
                  <a:schemeClr val="dk1"/>
                </a:solidFill>
                <a:latin typeface="Calibri"/>
                <a:ea typeface="Calibri"/>
                <a:cs typeface="Calibri"/>
                <a:sym typeface="Calibri"/>
              </a:rPr>
              <a:t>AR in Surgery &amp; Healthcare</a:t>
            </a:r>
            <a:endParaRPr b="0" i="0" sz="3400" u="none" cap="none" strike="noStrike">
              <a:solidFill>
                <a:schemeClr val="dk1"/>
              </a:solidFill>
              <a:latin typeface="Calibri"/>
              <a:ea typeface="Calibri"/>
              <a:cs typeface="Calibri"/>
              <a:sym typeface="Calibri"/>
            </a:endParaRPr>
          </a:p>
        </p:txBody>
      </p:sp>
      <p:sp>
        <p:nvSpPr>
          <p:cNvPr id="381" name="Google Shape;381;p47"/>
          <p:cNvSpPr/>
          <p:nvPr/>
        </p:nvSpPr>
        <p:spPr>
          <a:xfrm>
            <a:off x="12529991" y="6235832"/>
            <a:ext cx="896136" cy="367645"/>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Machine Vision is Key to Industry 4.0 and IoT - ReadWrite" id="382" name="Google Shape;382;p47"/>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83" name="Google Shape;383;p47"/>
          <p:cNvPicPr preferRelativeResize="0"/>
          <p:nvPr/>
        </p:nvPicPr>
        <p:blipFill rotWithShape="1">
          <a:blip r:embed="rId3">
            <a:alphaModFix/>
          </a:blip>
          <a:srcRect b="0" l="0" r="0" t="0"/>
          <a:stretch/>
        </p:blipFill>
        <p:spPr>
          <a:xfrm>
            <a:off x="6549825" y="2"/>
            <a:ext cx="7166175" cy="3437799"/>
          </a:xfrm>
          <a:prstGeom prst="rect">
            <a:avLst/>
          </a:prstGeom>
          <a:noFill/>
          <a:ln>
            <a:noFill/>
          </a:ln>
        </p:spPr>
      </p:pic>
      <p:pic>
        <p:nvPicPr>
          <p:cNvPr id="384" name="Google Shape;384;p47"/>
          <p:cNvPicPr preferRelativeResize="0"/>
          <p:nvPr/>
        </p:nvPicPr>
        <p:blipFill rotWithShape="1">
          <a:blip r:embed="rId4">
            <a:alphaModFix/>
          </a:blip>
          <a:srcRect b="0" l="0" r="0" t="0"/>
          <a:stretch/>
        </p:blipFill>
        <p:spPr>
          <a:xfrm>
            <a:off x="6549824" y="3437801"/>
            <a:ext cx="7166177" cy="3420199"/>
          </a:xfrm>
          <a:prstGeom prst="rect">
            <a:avLst/>
          </a:prstGeom>
          <a:noFill/>
          <a:ln>
            <a:noFill/>
          </a:ln>
        </p:spPr>
      </p:pic>
      <p:pic>
        <p:nvPicPr>
          <p:cNvPr descr="Augmented Reality in the Operating Room – IEEE Future Directions" id="385" name="Google Shape;385;p47"/>
          <p:cNvPicPr preferRelativeResize="0"/>
          <p:nvPr/>
        </p:nvPicPr>
        <p:blipFill rotWithShape="1">
          <a:blip r:embed="rId5">
            <a:alphaModFix/>
          </a:blip>
          <a:srcRect b="0" l="0" r="0" t="0"/>
          <a:stretch/>
        </p:blipFill>
        <p:spPr>
          <a:xfrm>
            <a:off x="42419" y="3683991"/>
            <a:ext cx="6507403" cy="3145308"/>
          </a:xfrm>
          <a:prstGeom prst="rect">
            <a:avLst/>
          </a:prstGeom>
          <a:noFill/>
          <a:ln>
            <a:noFill/>
          </a:ln>
        </p:spPr>
      </p:pic>
      <p:cxnSp>
        <p:nvCxnSpPr>
          <p:cNvPr id="386" name="Google Shape;386;p47"/>
          <p:cNvCxnSpPr/>
          <p:nvPr/>
        </p:nvCxnSpPr>
        <p:spPr>
          <a:xfrm flipH="1" rot="10800000">
            <a:off x="175022" y="2581148"/>
            <a:ext cx="6342991" cy="11580"/>
          </a:xfrm>
          <a:prstGeom prst="straightConnector1">
            <a:avLst/>
          </a:prstGeom>
          <a:noFill/>
          <a:ln cap="flat" cmpd="sng" w="19050">
            <a:solidFill>
              <a:srgbClr val="4A7DBA"/>
            </a:solidFill>
            <a:prstDash val="solid"/>
            <a:round/>
            <a:headEnd len="sm" w="sm" type="none"/>
            <a:tailEnd len="sm" w="sm" type="none"/>
          </a:ln>
        </p:spPr>
      </p:cxnSp>
      <p:pic>
        <p:nvPicPr>
          <p:cNvPr descr="Promising applications of mixed realities in medicine" id="387" name="Google Shape;387;p47"/>
          <p:cNvPicPr preferRelativeResize="0"/>
          <p:nvPr/>
        </p:nvPicPr>
        <p:blipFill rotWithShape="1">
          <a:blip r:embed="rId6">
            <a:alphaModFix/>
          </a:blip>
          <a:srcRect b="0" l="0" r="0" t="0"/>
          <a:stretch/>
        </p:blipFill>
        <p:spPr>
          <a:xfrm>
            <a:off x="-12649" y="3437801"/>
            <a:ext cx="6562472" cy="342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descr="GPU - Graphics Processing Unit - Assignment Point" id="393" name="Google Shape;393;p48"/>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48"/>
          <p:cNvSpPr txBox="1"/>
          <p:nvPr/>
        </p:nvSpPr>
        <p:spPr>
          <a:xfrm>
            <a:off x="364602" y="967451"/>
            <a:ext cx="13077900" cy="54303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800"/>
              <a:buFont typeface="Arial"/>
              <a:buNone/>
            </a:pPr>
            <a:r>
              <a:rPr b="1" i="0" lang="en-GB" sz="2800" u="none" cap="none" strike="noStrike">
                <a:solidFill>
                  <a:schemeClr val="dk1"/>
                </a:solidFill>
                <a:latin typeface="Calibri"/>
                <a:ea typeface="Calibri"/>
                <a:cs typeface="Calibri"/>
                <a:sym typeface="Calibri"/>
              </a:rPr>
              <a:t>Augmented reality-assisted surgery</a:t>
            </a:r>
            <a:r>
              <a:rPr b="0" i="0" lang="en-GB" sz="2800" u="none" cap="none" strike="noStrike">
                <a:solidFill>
                  <a:schemeClr val="dk1"/>
                </a:solidFill>
                <a:latin typeface="Calibri"/>
                <a:ea typeface="Calibri"/>
                <a:cs typeface="Calibri"/>
                <a:sym typeface="Calibri"/>
              </a:rPr>
              <a:t> (</a:t>
            </a:r>
            <a:r>
              <a:rPr b="1" i="0" lang="en-GB" sz="2800" u="none" cap="none" strike="noStrike">
                <a:solidFill>
                  <a:schemeClr val="dk1"/>
                </a:solidFill>
                <a:latin typeface="Calibri"/>
                <a:ea typeface="Calibri"/>
                <a:cs typeface="Calibri"/>
                <a:sym typeface="Calibri"/>
              </a:rPr>
              <a:t>ARAS</a:t>
            </a:r>
            <a:r>
              <a:rPr b="0" i="0" lang="en-GB" sz="2800" u="none" cap="none" strike="noStrike">
                <a:solidFill>
                  <a:schemeClr val="dk1"/>
                </a:solidFill>
                <a:latin typeface="Calibri"/>
                <a:ea typeface="Calibri"/>
                <a:cs typeface="Calibri"/>
                <a:sym typeface="Calibri"/>
              </a:rPr>
              <a:t>) is a surgical tool utilizing technology that superimposes a computer-generated image on a surgeon’s view of the operative field, thus providing a composite view for the surgeon of the patient with a computer generated overlay enhancing the operative experience.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800"/>
              </a:spcBef>
              <a:spcAft>
                <a:spcPts val="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It can be used for training, preparation for an operation, or performance of an operation. ARAS can be performed using a wide array of technology, including an optical head-mounted display (OHMD)—such as the Google Glass or Microsoft HoloLens a digital overlay from robotic and laparoscopic surgery feeds.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800"/>
              </a:spcBef>
              <a:spcAft>
                <a:spcPts val="1800"/>
              </a:spcAft>
              <a:buClr>
                <a:schemeClr val="dk1"/>
              </a:buClr>
              <a:buSzPts val="2800"/>
              <a:buFont typeface="Arial"/>
              <a:buNone/>
            </a:pPr>
            <a:r>
              <a:rPr b="0" i="0" lang="en-GB" sz="2800" u="none" cap="none" strike="noStrike">
                <a:solidFill>
                  <a:schemeClr val="dk1"/>
                </a:solidFill>
                <a:latin typeface="Calibri"/>
                <a:ea typeface="Calibri"/>
                <a:cs typeface="Calibri"/>
                <a:sym typeface="Calibri"/>
              </a:rPr>
              <a:t>The technique has been primarily been tested in i) the urological and ii) cardiovascular domains.</a:t>
            </a:r>
            <a:endParaRPr b="0" i="0" sz="3200" u="none" cap="none" strike="noStrike">
              <a:solidFill>
                <a:schemeClr val="dk1"/>
              </a:solidFill>
              <a:latin typeface="Calibri"/>
              <a:ea typeface="Calibri"/>
              <a:cs typeface="Calibri"/>
              <a:sym typeface="Calibri"/>
            </a:endParaRPr>
          </a:p>
        </p:txBody>
      </p:sp>
      <p:sp>
        <p:nvSpPr>
          <p:cNvPr id="395" name="Google Shape;395;p48"/>
          <p:cNvSpPr/>
          <p:nvPr/>
        </p:nvSpPr>
        <p:spPr>
          <a:xfrm>
            <a:off x="273449" y="232024"/>
            <a:ext cx="807887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reality-assisted surgery </a:t>
            </a:r>
            <a:endParaRPr b="1" i="0" sz="3600" u="none" cap="none" strike="noStrike">
              <a:solidFill>
                <a:srgbClr val="31859B"/>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401" name="Google Shape;401;p49"/>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402" name="Google Shape;402;p49"/>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49"/>
          <p:cNvSpPr/>
          <p:nvPr/>
        </p:nvSpPr>
        <p:spPr>
          <a:xfrm>
            <a:off x="253153" y="185724"/>
            <a:ext cx="13462845"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reality-assisted surgery</a:t>
            </a:r>
            <a:endParaRPr b="1" i="0" sz="3600" u="none" cap="none" strike="noStrike">
              <a:solidFill>
                <a:srgbClr val="31859B"/>
              </a:solidFill>
              <a:latin typeface="Calibri"/>
              <a:ea typeface="Calibri"/>
              <a:cs typeface="Calibri"/>
              <a:sym typeface="Calibri"/>
            </a:endParaRPr>
          </a:p>
        </p:txBody>
      </p:sp>
      <p:sp>
        <p:nvSpPr>
          <p:cNvPr id="404" name="Google Shape;404;p49"/>
          <p:cNvSpPr txBox="1"/>
          <p:nvPr/>
        </p:nvSpPr>
        <p:spPr>
          <a:xfrm>
            <a:off x="6294203" y="1574540"/>
            <a:ext cx="7277013" cy="4745638"/>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chemeClr val="dk1"/>
              </a:buClr>
              <a:buSzPts val="2400"/>
              <a:buFont typeface="Arial"/>
              <a:buNone/>
            </a:pPr>
            <a:r>
              <a:rPr b="0" i="0" lang="en-GB" sz="2400" u="none" cap="none" strike="noStrike">
                <a:solidFill>
                  <a:schemeClr val="dk1"/>
                </a:solidFill>
                <a:latin typeface="Calibri"/>
                <a:ea typeface="Calibri"/>
                <a:cs typeface="Calibri"/>
                <a:sym typeface="Calibri"/>
              </a:rPr>
              <a:t>The OR-Bot’s all-digital system offers three unique visualization options depending on the surgeon’s preference: the first is the all-new ORLenz augmented reality surgery headset featuring:  </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Noto Sans Symbols"/>
              <a:buChar char="✔"/>
            </a:pPr>
            <a:r>
              <a:rPr b="0" i="0" lang="en-GB" sz="2400" u="none" cap="none" strike="noStrike">
                <a:solidFill>
                  <a:schemeClr val="dk1"/>
                </a:solidFill>
                <a:latin typeface="Calibri"/>
                <a:ea typeface="Calibri"/>
                <a:cs typeface="Calibri"/>
                <a:sym typeface="Calibri"/>
              </a:rPr>
              <a:t>a surgery view with augmented virtual patient and operating tool information; </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Noto Sans Symbols"/>
              <a:buChar char="✔"/>
            </a:pPr>
            <a:r>
              <a:rPr b="0" i="0" lang="en-GB" sz="2400" u="none" cap="none" strike="noStrike">
                <a:solidFill>
                  <a:schemeClr val="dk1"/>
                </a:solidFill>
                <a:latin typeface="Calibri"/>
                <a:ea typeface="Calibri"/>
                <a:cs typeface="Calibri"/>
                <a:sym typeface="Calibri"/>
              </a:rPr>
              <a:t>the choice of using a autostereoscopic “</a:t>
            </a:r>
            <a:r>
              <a:rPr b="1" i="0" lang="en-GB" sz="2400" u="sng" cap="none" strike="noStrike">
                <a:solidFill>
                  <a:schemeClr val="hlink"/>
                </a:solidFill>
                <a:latin typeface="Calibri"/>
                <a:ea typeface="Calibri"/>
                <a:cs typeface="Calibri"/>
                <a:sym typeface="Calibri"/>
                <a:hlinkClick r:id="rId3"/>
              </a:rPr>
              <a:t>3D </a:t>
            </a:r>
            <a:r>
              <a:rPr b="0" i="0" lang="en-GB" sz="2400" u="none" cap="none" strike="noStrike">
                <a:solidFill>
                  <a:schemeClr val="dk1"/>
                </a:solidFill>
                <a:latin typeface="Calibri"/>
                <a:ea typeface="Calibri"/>
                <a:cs typeface="Calibri"/>
                <a:sym typeface="Calibri"/>
              </a:rPr>
              <a:t>glasses-free” 3D 8K display monitor positioned directly in front of the surgeon; </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Noto Sans Symbols"/>
              <a:buChar char="✔"/>
            </a:pPr>
            <a:r>
              <a:rPr b="0" i="0" lang="en-GB" sz="2400" u="none" cap="none" strike="noStrike">
                <a:solidFill>
                  <a:schemeClr val="dk1"/>
                </a:solidFill>
                <a:latin typeface="Calibri"/>
                <a:ea typeface="Calibri"/>
                <a:cs typeface="Calibri"/>
                <a:sym typeface="Calibri"/>
              </a:rPr>
              <a:t>viewing the surgery through a microscope-like </a:t>
            </a:r>
            <a:r>
              <a:rPr b="1" i="0" lang="en-GB" sz="2400" u="sng" cap="none" strike="noStrike">
                <a:solidFill>
                  <a:schemeClr val="hlink"/>
                </a:solidFill>
                <a:latin typeface="Calibri"/>
                <a:ea typeface="Calibri"/>
                <a:cs typeface="Calibri"/>
                <a:sym typeface="Calibri"/>
                <a:hlinkClick r:id="rId4"/>
              </a:rPr>
              <a:t>virtual reality</a:t>
            </a:r>
            <a:r>
              <a:rPr b="0" i="0" lang="en-GB" sz="2400" u="none" cap="none" strike="noStrike">
                <a:solidFill>
                  <a:schemeClr val="dk1"/>
                </a:solidFill>
                <a:latin typeface="Calibri"/>
                <a:ea typeface="Calibri"/>
                <a:cs typeface="Calibri"/>
                <a:sym typeface="Calibri"/>
              </a:rPr>
              <a:t> viewing station positioned on one of the OR-Bot’s robotic arms.</a:t>
            </a:r>
            <a:r>
              <a:rPr b="0" i="0" lang="en-GB"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05" name="Google Shape;405;p49"/>
          <p:cNvSpPr txBox="1"/>
          <p:nvPr/>
        </p:nvSpPr>
        <p:spPr>
          <a:xfrm>
            <a:off x="-877791" y="933626"/>
            <a:ext cx="83703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2060"/>
                </a:solidFill>
                <a:latin typeface="Calibri"/>
                <a:ea typeface="Calibri"/>
                <a:cs typeface="Calibri"/>
                <a:sym typeface="Calibri"/>
              </a:rPr>
              <a:t>AR may assist cardiologists perform complex procedures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2060"/>
              </a:solidFill>
              <a:latin typeface="Calibri"/>
              <a:ea typeface="Calibri"/>
              <a:cs typeface="Calibri"/>
              <a:sym typeface="Calibri"/>
            </a:endParaRPr>
          </a:p>
        </p:txBody>
      </p:sp>
      <p:pic>
        <p:nvPicPr>
          <p:cNvPr descr="https://tectales.com/media/story_section_text/1086/cnt-01-beth-israel-deaconess-ar-1_hires.jpg" id="406" name="Google Shape;406;p49"/>
          <p:cNvPicPr preferRelativeResize="0"/>
          <p:nvPr/>
        </p:nvPicPr>
        <p:blipFill rotWithShape="1">
          <a:blip r:embed="rId5">
            <a:alphaModFix/>
          </a:blip>
          <a:srcRect b="0" l="0" r="0" t="0"/>
          <a:stretch/>
        </p:blipFill>
        <p:spPr>
          <a:xfrm>
            <a:off x="-1" y="1650741"/>
            <a:ext cx="6294203" cy="47456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412" name="Google Shape;412;p50"/>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413" name="Google Shape;413;p50"/>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50"/>
          <p:cNvSpPr/>
          <p:nvPr/>
        </p:nvSpPr>
        <p:spPr>
          <a:xfrm>
            <a:off x="253153" y="185724"/>
            <a:ext cx="13462845"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reality-assisted surgery</a:t>
            </a:r>
            <a:endParaRPr b="1" i="0" sz="3600" u="none" cap="none" strike="noStrike">
              <a:solidFill>
                <a:srgbClr val="31859B"/>
              </a:solidFill>
              <a:latin typeface="Calibri"/>
              <a:ea typeface="Calibri"/>
              <a:cs typeface="Calibri"/>
              <a:sym typeface="Calibri"/>
            </a:endParaRPr>
          </a:p>
        </p:txBody>
      </p:sp>
      <p:sp>
        <p:nvSpPr>
          <p:cNvPr id="415" name="Google Shape;415;p50"/>
          <p:cNvSpPr txBox="1"/>
          <p:nvPr/>
        </p:nvSpPr>
        <p:spPr>
          <a:xfrm>
            <a:off x="6294203" y="1412490"/>
            <a:ext cx="7277013" cy="4807336"/>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2300"/>
              <a:buFont typeface="Noto Sans Symbols"/>
              <a:buChar char="✔"/>
            </a:pPr>
            <a:r>
              <a:rPr b="0" i="0" lang="en-GB" sz="2300" u="none" cap="none" strike="noStrike">
                <a:solidFill>
                  <a:schemeClr val="dk1"/>
                </a:solidFill>
                <a:latin typeface="Calibri"/>
                <a:ea typeface="Calibri"/>
                <a:cs typeface="Calibri"/>
                <a:sym typeface="Calibri"/>
              </a:rPr>
              <a:t>3D holographic visualization of the scar was performed to assist assessment of the complex 3D scar architecture. </a:t>
            </a:r>
            <a:endParaRPr b="0" i="0" sz="2300" u="none" cap="none" strike="noStrike">
              <a:solidFill>
                <a:schemeClr val="dk1"/>
              </a:solidFill>
              <a:latin typeface="Calibri"/>
              <a:ea typeface="Calibri"/>
              <a:cs typeface="Calibri"/>
              <a:sym typeface="Calibri"/>
            </a:endParaRPr>
          </a:p>
          <a:p>
            <a:pPr indent="-228600" lvl="0" marL="228600" marR="0" rtl="0" algn="just">
              <a:lnSpc>
                <a:spcPct val="90000"/>
              </a:lnSpc>
              <a:spcBef>
                <a:spcPts val="600"/>
              </a:spcBef>
              <a:spcAft>
                <a:spcPts val="0"/>
              </a:spcAft>
              <a:buClr>
                <a:schemeClr val="dk1"/>
              </a:buClr>
              <a:buSzPts val="2300"/>
              <a:buFont typeface="Noto Sans Symbols"/>
              <a:buChar char="✔"/>
            </a:pPr>
            <a:r>
              <a:rPr b="0" i="0" lang="en-GB" sz="2300" u="none" cap="none" strike="noStrike">
                <a:solidFill>
                  <a:schemeClr val="dk1"/>
                </a:solidFill>
                <a:latin typeface="Calibri"/>
                <a:ea typeface="Calibri"/>
                <a:cs typeface="Calibri"/>
                <a:sym typeface="Calibri"/>
              </a:rPr>
              <a:t>An operator and mapping specialist viewed the holographic 3D scar during electrophysiological study, and completed the perceived usefulness questionnaire in the six-item usefulness scale and found it useful to have scar information during the intervention. </a:t>
            </a:r>
            <a:endParaRPr b="0" i="0" sz="2300" u="none" cap="none" strike="noStrike">
              <a:solidFill>
                <a:schemeClr val="dk1"/>
              </a:solidFill>
              <a:latin typeface="Calibri"/>
              <a:ea typeface="Calibri"/>
              <a:cs typeface="Calibri"/>
              <a:sym typeface="Calibri"/>
            </a:endParaRPr>
          </a:p>
          <a:p>
            <a:pPr indent="-228600" lvl="0" marL="228600" marR="0" rtl="0" algn="just">
              <a:lnSpc>
                <a:spcPct val="90000"/>
              </a:lnSpc>
              <a:spcBef>
                <a:spcPts val="600"/>
              </a:spcBef>
              <a:spcAft>
                <a:spcPts val="0"/>
              </a:spcAft>
              <a:buClr>
                <a:schemeClr val="dk1"/>
              </a:buClr>
              <a:buSzPts val="2300"/>
              <a:buFont typeface="Noto Sans Symbols"/>
              <a:buChar char="✔"/>
            </a:pPr>
            <a:r>
              <a:rPr b="0" i="0" lang="en-GB" sz="2300" u="none" cap="none" strike="noStrike">
                <a:solidFill>
                  <a:schemeClr val="dk1"/>
                </a:solidFill>
                <a:latin typeface="Calibri"/>
                <a:ea typeface="Calibri"/>
                <a:cs typeface="Calibri"/>
                <a:sym typeface="Calibri"/>
              </a:rPr>
              <a:t>The user could interactively explore 3D myocardial scar in the augmented reality environment that allows for the combination of holographic 3D LGE data interacting with any real-world environments, such as a surgical suite or patient’s body. </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600"/>
              </a:spcBef>
              <a:spcAft>
                <a:spcPts val="60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6" name="Google Shape;416;p50"/>
          <p:cNvSpPr txBox="1"/>
          <p:nvPr/>
        </p:nvSpPr>
        <p:spPr>
          <a:xfrm>
            <a:off x="-68041" y="879675"/>
            <a:ext cx="83701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2060"/>
                </a:solidFill>
                <a:latin typeface="Calibri"/>
                <a:ea typeface="Calibri"/>
                <a:cs typeface="Calibri"/>
                <a:sym typeface="Calibri"/>
              </a:rPr>
              <a:t>AR may assist cardiologists perform complex procedures</a:t>
            </a:r>
            <a:endParaRPr b="0" i="0" sz="2800" u="none" cap="none" strike="noStrike">
              <a:solidFill>
                <a:srgbClr val="002060"/>
              </a:solidFill>
              <a:latin typeface="Calibri"/>
              <a:ea typeface="Calibri"/>
              <a:cs typeface="Calibri"/>
              <a:sym typeface="Calibri"/>
            </a:endParaRPr>
          </a:p>
        </p:txBody>
      </p:sp>
      <p:pic>
        <p:nvPicPr>
          <p:cNvPr descr="https://tectales.com/media/story_section_text/1087/cnt-01-beth-israel-deaconess-ar-2_hires.jpg" id="417" name="Google Shape;417;p50"/>
          <p:cNvPicPr preferRelativeResize="0"/>
          <p:nvPr/>
        </p:nvPicPr>
        <p:blipFill rotWithShape="1">
          <a:blip r:embed="rId3">
            <a:alphaModFix/>
          </a:blip>
          <a:srcRect b="0" l="0" r="0" t="0"/>
          <a:stretch/>
        </p:blipFill>
        <p:spPr>
          <a:xfrm>
            <a:off x="1" y="1488691"/>
            <a:ext cx="6185221" cy="3796113"/>
          </a:xfrm>
          <a:prstGeom prst="rect">
            <a:avLst/>
          </a:prstGeom>
          <a:noFill/>
          <a:ln>
            <a:noFill/>
          </a:ln>
        </p:spPr>
      </p:pic>
      <p:sp>
        <p:nvSpPr>
          <p:cNvPr id="418" name="Google Shape;418;p50"/>
          <p:cNvSpPr txBox="1"/>
          <p:nvPr/>
        </p:nvSpPr>
        <p:spPr>
          <a:xfrm>
            <a:off x="1" y="5208603"/>
            <a:ext cx="6294203"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GB" sz="1800" u="none" cap="none" strike="noStrike">
                <a:solidFill>
                  <a:srgbClr val="002060"/>
                </a:solidFill>
                <a:latin typeface="Calibri"/>
                <a:ea typeface="Calibri"/>
                <a:cs typeface="Calibri"/>
                <a:sym typeface="Calibri"/>
              </a:rPr>
              <a:t>Demonstration of the 3D holographic visualization of the voxel-wise 3D scar rendering and scar projected endocardial surface mesh from 3D LGE data. Source: PLOS 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424" name="Google Shape;424;p51"/>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425" name="Google Shape;425;p51"/>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51"/>
          <p:cNvSpPr/>
          <p:nvPr/>
        </p:nvSpPr>
        <p:spPr>
          <a:xfrm>
            <a:off x="-1" y="255174"/>
            <a:ext cx="137159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reality-assisted surgery</a:t>
            </a:r>
            <a:endParaRPr b="1" i="0" sz="3600" u="none" cap="none" strike="noStrike">
              <a:solidFill>
                <a:srgbClr val="31859B"/>
              </a:solidFill>
              <a:latin typeface="Calibri"/>
              <a:ea typeface="Calibri"/>
              <a:cs typeface="Calibri"/>
              <a:sym typeface="Calibri"/>
            </a:endParaRPr>
          </a:p>
        </p:txBody>
      </p:sp>
      <p:sp>
        <p:nvSpPr>
          <p:cNvPr id="427" name="Google Shape;427;p51"/>
          <p:cNvSpPr txBox="1"/>
          <p:nvPr/>
        </p:nvSpPr>
        <p:spPr>
          <a:xfrm>
            <a:off x="7166178" y="1759733"/>
            <a:ext cx="6441310" cy="4386426"/>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50800" lvl="0" marL="228600" marR="0" rtl="0" algn="just">
              <a:lnSpc>
                <a:spcPct val="9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Calibri"/>
              <a:ea typeface="Calibri"/>
              <a:cs typeface="Calibri"/>
              <a:sym typeface="Calibri"/>
            </a:endParaRPr>
          </a:p>
          <a:p>
            <a:pPr indent="-228600" lvl="0" marL="228600" marR="0" rtl="0" algn="just">
              <a:lnSpc>
                <a:spcPct val="90000"/>
              </a:lnSpc>
              <a:spcBef>
                <a:spcPts val="1200"/>
              </a:spcBef>
              <a:spcAft>
                <a:spcPts val="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Allows surgeons to visualize anatomy in real-time—as if they have “x-ray vision”—and accurately guide their instruments and implants.</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200"/>
              </a:spcBef>
              <a:spcAft>
                <a:spcPts val="1200"/>
              </a:spcAft>
              <a:buClr>
                <a:schemeClr val="dk1"/>
              </a:buClr>
              <a:buSzPts val="2800"/>
              <a:buFont typeface="Noto Sans Symbols"/>
              <a:buChar char="✔"/>
            </a:pPr>
            <a:r>
              <a:rPr b="0" i="0" lang="en-GB" sz="2800" u="none" cap="none" strike="noStrike">
                <a:solidFill>
                  <a:schemeClr val="dk1"/>
                </a:solidFill>
                <a:latin typeface="Calibri"/>
                <a:ea typeface="Calibri"/>
                <a:cs typeface="Calibri"/>
                <a:sym typeface="Calibri"/>
              </a:rPr>
              <a:t>So, xvision Spine elable accurately navigating instruments and implants while looking directly at the patient, rather than a remote screen.</a:t>
            </a:r>
            <a:endParaRPr b="0" i="0" sz="1400" u="none" cap="none" strike="noStrike">
              <a:solidFill>
                <a:srgbClr val="000000"/>
              </a:solidFill>
              <a:latin typeface="Arial"/>
              <a:ea typeface="Arial"/>
              <a:cs typeface="Arial"/>
              <a:sym typeface="Arial"/>
            </a:endParaRPr>
          </a:p>
        </p:txBody>
      </p:sp>
      <p:sp>
        <p:nvSpPr>
          <p:cNvPr id="428" name="Google Shape;428;p51"/>
          <p:cNvSpPr txBox="1"/>
          <p:nvPr/>
        </p:nvSpPr>
        <p:spPr>
          <a:xfrm>
            <a:off x="-68041" y="1261639"/>
            <a:ext cx="90638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2060"/>
                </a:solidFill>
                <a:latin typeface="Calibri"/>
                <a:ea typeface="Calibri"/>
                <a:cs typeface="Calibri"/>
                <a:sym typeface="Calibri"/>
              </a:rPr>
              <a:t>Augmedics Launches First AR Spine Surgery Guidance System</a:t>
            </a:r>
            <a:endParaRPr b="0" i="0" sz="1400" u="none" cap="none" strike="noStrike">
              <a:solidFill>
                <a:srgbClr val="000000"/>
              </a:solidFill>
              <a:latin typeface="Arial"/>
              <a:ea typeface="Arial"/>
              <a:cs typeface="Arial"/>
              <a:sym typeface="Arial"/>
            </a:endParaRPr>
          </a:p>
        </p:txBody>
      </p:sp>
      <p:pic>
        <p:nvPicPr>
          <p:cNvPr id="429" name="Google Shape;429;p51"/>
          <p:cNvPicPr preferRelativeResize="0"/>
          <p:nvPr/>
        </p:nvPicPr>
        <p:blipFill rotWithShape="1">
          <a:blip r:embed="rId3">
            <a:alphaModFix/>
          </a:blip>
          <a:srcRect b="0" l="0" r="0" t="0"/>
          <a:stretch/>
        </p:blipFill>
        <p:spPr>
          <a:xfrm>
            <a:off x="0" y="1759735"/>
            <a:ext cx="7166177" cy="4386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435" name="Google Shape;435;p52"/>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436" name="Google Shape;436;p52"/>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p52"/>
          <p:cNvSpPr/>
          <p:nvPr/>
        </p:nvSpPr>
        <p:spPr>
          <a:xfrm>
            <a:off x="253153" y="185724"/>
            <a:ext cx="13462845"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 Assisted Surgery (Microsoft-Phillips)</a:t>
            </a:r>
            <a:endParaRPr b="1" i="0" sz="3600" u="none" cap="none" strike="noStrike">
              <a:solidFill>
                <a:srgbClr val="31859B"/>
              </a:solidFill>
              <a:latin typeface="Calibri"/>
              <a:ea typeface="Calibri"/>
              <a:cs typeface="Calibri"/>
              <a:sym typeface="Calibri"/>
            </a:endParaRPr>
          </a:p>
        </p:txBody>
      </p:sp>
      <p:sp>
        <p:nvSpPr>
          <p:cNvPr id="438" name="Google Shape;438;p52"/>
          <p:cNvSpPr txBox="1"/>
          <p:nvPr/>
        </p:nvSpPr>
        <p:spPr>
          <a:xfrm>
            <a:off x="8631925" y="1215343"/>
            <a:ext cx="4988584" cy="4560425"/>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just">
              <a:lnSpc>
                <a:spcPct val="90000"/>
              </a:lnSpc>
              <a:spcBef>
                <a:spcPts val="1000"/>
              </a:spcBef>
              <a:spcAft>
                <a:spcPts val="0"/>
              </a:spcAft>
              <a:buClr>
                <a:schemeClr val="dk1"/>
              </a:buClr>
              <a:buSzPts val="2400"/>
              <a:buFont typeface="Noto Sans Symbols"/>
              <a:buChar char="✔"/>
            </a:pPr>
            <a:r>
              <a:rPr b="0" i="0" lang="en-GB" sz="2400" u="none" cap="none" strike="noStrike">
                <a:solidFill>
                  <a:schemeClr val="dk1"/>
                </a:solidFill>
                <a:latin typeface="Calibri"/>
                <a:ea typeface="Calibri"/>
                <a:cs typeface="Calibri"/>
                <a:sym typeface="Calibri"/>
              </a:rPr>
              <a:t>By using HoloLens 2 Augmented Reality can help a doctor and a surgical team in the operating room. </a:t>
            </a:r>
            <a:endParaRPr b="0" i="0" sz="2400" u="none" cap="none" strike="noStrike">
              <a:solidFill>
                <a:schemeClr val="dk1"/>
              </a:solidFill>
              <a:latin typeface="Calibri"/>
              <a:ea typeface="Calibri"/>
              <a:cs typeface="Calibri"/>
              <a:sym typeface="Calibri"/>
            </a:endParaRPr>
          </a:p>
          <a:p>
            <a:pPr indent="-228600" lvl="0" marL="228600" marR="0" rtl="0" algn="just">
              <a:lnSpc>
                <a:spcPct val="90000"/>
              </a:lnSpc>
              <a:spcBef>
                <a:spcPts val="1000"/>
              </a:spcBef>
              <a:spcAft>
                <a:spcPts val="0"/>
              </a:spcAft>
              <a:buClr>
                <a:schemeClr val="dk1"/>
              </a:buClr>
              <a:buSzPts val="2400"/>
              <a:buFont typeface="Noto Sans Symbols"/>
              <a:buChar char="✔"/>
            </a:pPr>
            <a:r>
              <a:rPr b="0" i="0" lang="en-GB" sz="2400" u="none" cap="none" strike="noStrike">
                <a:solidFill>
                  <a:schemeClr val="dk1"/>
                </a:solidFill>
                <a:latin typeface="Calibri"/>
                <a:ea typeface="Calibri"/>
                <a:cs typeface="Calibri"/>
                <a:sym typeface="Calibri"/>
              </a:rPr>
              <a:t>Microsoft Augmented reality is slowly, but definitely, entering the Operating Rooms in many hospitals around the world to help the surgeons and the operating team. </a:t>
            </a:r>
            <a:endParaRPr b="0" i="0" sz="1400" u="none" cap="none" strike="noStrike">
              <a:solidFill>
                <a:srgbClr val="000000"/>
              </a:solidFill>
              <a:latin typeface="Arial"/>
              <a:ea typeface="Arial"/>
              <a:cs typeface="Arial"/>
              <a:sym typeface="Arial"/>
            </a:endParaRPr>
          </a:p>
        </p:txBody>
      </p:sp>
      <p:pic>
        <p:nvPicPr>
          <p:cNvPr descr="https://cmte.ieee.org/futuredirections/wp-content/uploads/sites/44/2019/09/17xoxynTvgJecXfMCR4MIYQ.jpeg" id="439" name="Google Shape;439;p52"/>
          <p:cNvPicPr preferRelativeResize="0"/>
          <p:nvPr/>
        </p:nvPicPr>
        <p:blipFill rotWithShape="1">
          <a:blip r:embed="rId3">
            <a:alphaModFix/>
          </a:blip>
          <a:srcRect b="0" l="0" r="0" t="0"/>
          <a:stretch/>
        </p:blipFill>
        <p:spPr>
          <a:xfrm>
            <a:off x="32177" y="1215343"/>
            <a:ext cx="8599749" cy="4560425"/>
          </a:xfrm>
          <a:prstGeom prst="rect">
            <a:avLst/>
          </a:prstGeom>
          <a:noFill/>
          <a:ln>
            <a:noFill/>
          </a:ln>
        </p:spPr>
      </p:pic>
      <p:sp>
        <p:nvSpPr>
          <p:cNvPr id="440" name="Google Shape;440;p52"/>
          <p:cNvSpPr txBox="1"/>
          <p:nvPr/>
        </p:nvSpPr>
        <p:spPr>
          <a:xfrm>
            <a:off x="1171937" y="5752617"/>
            <a:ext cx="65888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2060"/>
                </a:solidFill>
                <a:latin typeface="Calibri"/>
                <a:ea typeface="Calibri"/>
                <a:cs typeface="Calibri"/>
                <a:sym typeface="Calibri"/>
              </a:rPr>
              <a:t>Augmented Reality in the Operating Room</a:t>
            </a:r>
            <a:endParaRPr b="0" i="0" sz="2400" u="none" cap="none" strike="noStrike">
              <a:solidFill>
                <a:srgbClr val="00206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446" name="Google Shape;446;p53"/>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447" name="Google Shape;447;p53"/>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53"/>
          <p:cNvSpPr/>
          <p:nvPr/>
        </p:nvSpPr>
        <p:spPr>
          <a:xfrm>
            <a:off x="253153" y="185724"/>
            <a:ext cx="13462845"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 Therapy (Microsoft-Phillips)</a:t>
            </a:r>
            <a:endParaRPr b="1" i="0" sz="3600" u="none" cap="none" strike="noStrike">
              <a:solidFill>
                <a:srgbClr val="31859B"/>
              </a:solidFill>
              <a:latin typeface="Calibri"/>
              <a:ea typeface="Calibri"/>
              <a:cs typeface="Calibri"/>
              <a:sym typeface="Calibri"/>
            </a:endParaRPr>
          </a:p>
        </p:txBody>
      </p:sp>
      <p:sp>
        <p:nvSpPr>
          <p:cNvPr id="449" name="Google Shape;449;p53"/>
          <p:cNvSpPr txBox="1"/>
          <p:nvPr/>
        </p:nvSpPr>
        <p:spPr>
          <a:xfrm>
            <a:off x="8633269" y="1215342"/>
            <a:ext cx="4987241" cy="5129432"/>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just">
              <a:lnSpc>
                <a:spcPct val="90000"/>
              </a:lnSpc>
              <a:spcBef>
                <a:spcPts val="1000"/>
              </a:spcBef>
              <a:spcAft>
                <a:spcPts val="0"/>
              </a:spcAft>
              <a:buClr>
                <a:schemeClr val="dk1"/>
              </a:buClr>
              <a:buSzPts val="2200"/>
              <a:buFont typeface="Noto Sans Symbols"/>
              <a:buChar char="✔"/>
            </a:pPr>
            <a:r>
              <a:rPr b="0" i="0" lang="en-GB" sz="2200" u="none" cap="none" strike="noStrike">
                <a:solidFill>
                  <a:schemeClr val="dk1"/>
                </a:solidFill>
                <a:latin typeface="Calibri"/>
                <a:ea typeface="Calibri"/>
                <a:cs typeface="Calibri"/>
                <a:sym typeface="Calibri"/>
              </a:rPr>
              <a:t>Philips, a major player in the provisioning of advanced equipment in the operating rooms, has teamed up with Microsoft to use their Hololens 2 technology (watch the clip) to assist, actually augment, surgeons in the OR.</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600"/>
              </a:spcBef>
              <a:spcAft>
                <a:spcPts val="600"/>
              </a:spcAft>
              <a:buClr>
                <a:schemeClr val="dk1"/>
              </a:buClr>
              <a:buSzPts val="2200"/>
              <a:buFont typeface="Noto Sans Symbols"/>
              <a:buChar char="✔"/>
            </a:pPr>
            <a:r>
              <a:rPr b="0" i="0" lang="en-GB" sz="2200" u="none" cap="none" strike="noStrike">
                <a:solidFill>
                  <a:schemeClr val="dk1"/>
                </a:solidFill>
                <a:latin typeface="Calibri"/>
                <a:ea typeface="Calibri"/>
                <a:cs typeface="Calibri"/>
                <a:sym typeface="Calibri"/>
              </a:rPr>
              <a:t>Hololens 2 supports multiple interactions, gesture recognition, voice control, eye tracking, thus letting the surgeons’ hands free. Interestingly, Hololens 2 software support cooperative working by letting each component in the team to see the same image.</a:t>
            </a:r>
            <a:endParaRPr b="0" i="0" sz="1400" u="none" cap="none" strike="noStrike">
              <a:solidFill>
                <a:srgbClr val="000000"/>
              </a:solidFill>
              <a:latin typeface="Arial"/>
              <a:ea typeface="Arial"/>
              <a:cs typeface="Arial"/>
              <a:sym typeface="Arial"/>
            </a:endParaRPr>
          </a:p>
        </p:txBody>
      </p:sp>
      <p:pic>
        <p:nvPicPr>
          <p:cNvPr id="450" name="Google Shape;450;p53"/>
          <p:cNvPicPr preferRelativeResize="0"/>
          <p:nvPr/>
        </p:nvPicPr>
        <p:blipFill rotWithShape="1">
          <a:blip r:embed="rId3">
            <a:alphaModFix/>
          </a:blip>
          <a:srcRect b="0" l="0" r="0" t="0"/>
          <a:stretch/>
        </p:blipFill>
        <p:spPr>
          <a:xfrm>
            <a:off x="3" y="1203767"/>
            <a:ext cx="8516071" cy="51525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descr="GPU - Graphics Processing Unit - Assignment Point" id="456" name="Google Shape;456;p54"/>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7" name="Google Shape;457;p54"/>
          <p:cNvSpPr txBox="1"/>
          <p:nvPr/>
        </p:nvSpPr>
        <p:spPr>
          <a:xfrm>
            <a:off x="364602" y="891251"/>
            <a:ext cx="13077945" cy="5430374"/>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3600"/>
              <a:buFont typeface="Arial"/>
              <a:buNone/>
            </a:pPr>
            <a:r>
              <a:rPr b="1" i="0" lang="en-GB" sz="3600" u="none" cap="none" strike="noStrike">
                <a:solidFill>
                  <a:srgbClr val="002060"/>
                </a:solidFill>
                <a:latin typeface="Calibri"/>
                <a:ea typeface="Calibri"/>
                <a:cs typeface="Calibri"/>
                <a:sym typeface="Calibri"/>
              </a:rPr>
              <a:t>Limitations: </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8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The absolute role and indications for AR in surgery are yet to be established. </a:t>
            </a:r>
            <a:endParaRPr b="0" i="0" sz="3200" u="none" cap="none" strike="noStrike">
              <a:solidFill>
                <a:schemeClr val="dk1"/>
              </a:solidFill>
              <a:latin typeface="Calibri"/>
              <a:ea typeface="Calibri"/>
              <a:cs typeface="Calibri"/>
              <a:sym typeface="Calibri"/>
            </a:endParaRPr>
          </a:p>
          <a:p>
            <a:pPr indent="-228600" lvl="0" marL="228600" marR="0" rtl="0" algn="just">
              <a:lnSpc>
                <a:spcPct val="90000"/>
              </a:lnSpc>
              <a:spcBef>
                <a:spcPts val="18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The data so far generated in AR are not substantial. </a:t>
            </a:r>
            <a:endParaRPr b="0" i="0" sz="3200" u="none" cap="none" strike="noStrike">
              <a:solidFill>
                <a:schemeClr val="dk1"/>
              </a:solidFill>
              <a:latin typeface="Calibri"/>
              <a:ea typeface="Calibri"/>
              <a:cs typeface="Calibri"/>
              <a:sym typeface="Calibri"/>
            </a:endParaRPr>
          </a:p>
          <a:p>
            <a:pPr indent="-228600" lvl="0" marL="228600" marR="0" rtl="0" algn="just">
              <a:lnSpc>
                <a:spcPct val="90000"/>
              </a:lnSpc>
              <a:spcBef>
                <a:spcPts val="1800"/>
              </a:spcBef>
              <a:spcAft>
                <a:spcPts val="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a universal problem for any surgeon in the AR environment is that the organ of interest does not behave as expected.</a:t>
            </a:r>
            <a:endParaRPr b="0" i="0" sz="1400" u="none" cap="none" strike="noStrike">
              <a:solidFill>
                <a:srgbClr val="000000"/>
              </a:solidFill>
              <a:latin typeface="Arial"/>
              <a:ea typeface="Arial"/>
              <a:cs typeface="Arial"/>
              <a:sym typeface="Arial"/>
            </a:endParaRPr>
          </a:p>
          <a:p>
            <a:pPr indent="-228600" lvl="0" marL="228600" marR="0" rtl="0" algn="just">
              <a:lnSpc>
                <a:spcPct val="90000"/>
              </a:lnSpc>
              <a:spcBef>
                <a:spcPts val="1800"/>
              </a:spcBef>
              <a:spcAft>
                <a:spcPts val="1800"/>
              </a:spcAft>
              <a:buClr>
                <a:schemeClr val="dk1"/>
              </a:buClr>
              <a:buSzPts val="3200"/>
              <a:buFont typeface="Noto Sans Symbols"/>
              <a:buChar char="✔"/>
            </a:pPr>
            <a:r>
              <a:rPr b="0" i="0" lang="en-GB" sz="3200" u="none" cap="none" strike="noStrike">
                <a:solidFill>
                  <a:schemeClr val="dk1"/>
                </a:solidFill>
                <a:latin typeface="Calibri"/>
                <a:ea typeface="Calibri"/>
                <a:cs typeface="Calibri"/>
                <a:sym typeface="Calibri"/>
              </a:rPr>
              <a:t>Human organs are not rigid, but deform according to the rhythms of the heartbeat and respiration, according to pressure during laparoscopic insufflation</a:t>
            </a:r>
            <a:endParaRPr b="0" i="0" sz="1400" u="none" cap="none" strike="noStrike">
              <a:solidFill>
                <a:srgbClr val="000000"/>
              </a:solidFill>
              <a:latin typeface="Arial"/>
              <a:ea typeface="Arial"/>
              <a:cs typeface="Arial"/>
              <a:sym typeface="Arial"/>
            </a:endParaRPr>
          </a:p>
        </p:txBody>
      </p:sp>
      <p:sp>
        <p:nvSpPr>
          <p:cNvPr id="458" name="Google Shape;458;p54"/>
          <p:cNvSpPr/>
          <p:nvPr/>
        </p:nvSpPr>
        <p:spPr>
          <a:xfrm>
            <a:off x="273449" y="232024"/>
            <a:ext cx="807887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Augmented reality-assisted surgery </a:t>
            </a:r>
            <a:endParaRPr b="1" i="0" sz="3600" u="none" cap="none" strike="noStrike">
              <a:solidFill>
                <a:srgbClr val="31859B"/>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ctrTitle"/>
          </p:nvPr>
        </p:nvSpPr>
        <p:spPr>
          <a:xfrm>
            <a:off x="1967719" y="1445919"/>
            <a:ext cx="10287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6600"/>
              <a:buFont typeface="Times New Roman"/>
              <a:buNone/>
            </a:pPr>
            <a:r>
              <a:rPr b="1" lang="en-GB" sz="6600">
                <a:solidFill>
                  <a:srgbClr val="002060"/>
                </a:solidFill>
                <a:latin typeface="Times New Roman"/>
                <a:ea typeface="Times New Roman"/>
                <a:cs typeface="Times New Roman"/>
                <a:sym typeface="Times New Roman"/>
              </a:rPr>
              <a:t>Introduction to IoT</a:t>
            </a:r>
            <a:endParaRPr b="1" sz="6600">
              <a:solidFill>
                <a:srgbClr val="00206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822"/>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Personal Robots in future</a:t>
            </a:r>
            <a:endParaRPr/>
          </a:p>
        </p:txBody>
      </p:sp>
      <p:sp>
        <p:nvSpPr>
          <p:cNvPr id="201" name="Google Shape;201;p29"/>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Personal Robots Personal robots are the technology that the human begin  interface it and design it to make it usef… | Humanoid robot, Robots for  kids, Technology" id="202" name="Google Shape;202;p29"/>
          <p:cNvPicPr preferRelativeResize="0"/>
          <p:nvPr/>
        </p:nvPicPr>
        <p:blipFill rotWithShape="1">
          <a:blip r:embed="rId3">
            <a:alphaModFix/>
          </a:blip>
          <a:srcRect b="0" l="3498" r="0" t="0"/>
          <a:stretch/>
        </p:blipFill>
        <p:spPr>
          <a:xfrm>
            <a:off x="349967" y="2880426"/>
            <a:ext cx="6729009" cy="3254032"/>
          </a:xfrm>
          <a:prstGeom prst="rect">
            <a:avLst/>
          </a:prstGeom>
          <a:noFill/>
          <a:ln>
            <a:noFill/>
          </a:ln>
        </p:spPr>
      </p:pic>
      <p:pic>
        <p:nvPicPr>
          <p:cNvPr descr="Romeo2 Humanoid Personal Companion Robot - Robotic Gizmos" id="203" name="Google Shape;203;p29"/>
          <p:cNvPicPr preferRelativeResize="0"/>
          <p:nvPr/>
        </p:nvPicPr>
        <p:blipFill rotWithShape="1">
          <a:blip r:embed="rId4">
            <a:alphaModFix/>
          </a:blip>
          <a:srcRect b="0" l="0" r="0" t="0"/>
          <a:stretch/>
        </p:blipFill>
        <p:spPr>
          <a:xfrm>
            <a:off x="6862035" y="2880428"/>
            <a:ext cx="6508061" cy="3254031"/>
          </a:xfrm>
          <a:prstGeom prst="rect">
            <a:avLst/>
          </a:prstGeom>
          <a:noFill/>
          <a:ln>
            <a:noFill/>
          </a:ln>
        </p:spPr>
      </p:pic>
      <p:sp>
        <p:nvSpPr>
          <p:cNvPr id="204" name="Google Shape;204;p29"/>
          <p:cNvSpPr txBox="1"/>
          <p:nvPr/>
        </p:nvSpPr>
        <p:spPr>
          <a:xfrm>
            <a:off x="349975" y="1372600"/>
            <a:ext cx="13191000" cy="5059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Arial"/>
              <a:buNone/>
            </a:pPr>
            <a:r>
              <a:rPr b="0" i="0" lang="en-GB" sz="3200" u="none" cap="none" strike="noStrike">
                <a:solidFill>
                  <a:schemeClr val="dk1"/>
                </a:solidFill>
                <a:latin typeface="Calibri"/>
                <a:ea typeface="Calibri"/>
                <a:cs typeface="Calibri"/>
                <a:sym typeface="Calibri"/>
              </a:rPr>
              <a:t>Like personal computers that help us with our studies and work, there will be personal robots to help with our physical activities like cooking and cleaning</a:t>
            </a:r>
            <a:endParaRPr b="0" i="0" sz="2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6"/>
          <p:cNvSpPr txBox="1"/>
          <p:nvPr>
            <p:ph type="title"/>
          </p:nvPr>
        </p:nvSpPr>
        <p:spPr>
          <a:xfrm>
            <a:off x="-142436" y="0"/>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What is IoT</a:t>
            </a:r>
            <a:endParaRPr b="1">
              <a:solidFill>
                <a:srgbClr val="002060"/>
              </a:solidFill>
              <a:latin typeface="Cambria"/>
              <a:ea typeface="Cambria"/>
              <a:cs typeface="Cambria"/>
              <a:sym typeface="Cambria"/>
            </a:endParaRPr>
          </a:p>
        </p:txBody>
      </p:sp>
      <p:pic>
        <p:nvPicPr>
          <p:cNvPr id="470" name="Google Shape;470;p56"/>
          <p:cNvPicPr preferRelativeResize="0"/>
          <p:nvPr>
            <p:ph idx="1" type="body"/>
          </p:nvPr>
        </p:nvPicPr>
        <p:blipFill rotWithShape="1">
          <a:blip r:embed="rId3">
            <a:alphaModFix/>
          </a:blip>
          <a:srcRect b="0" l="0" r="0" t="0"/>
          <a:stretch/>
        </p:blipFill>
        <p:spPr>
          <a:xfrm>
            <a:off x="2112074" y="1201271"/>
            <a:ext cx="8938800" cy="5103600"/>
          </a:xfrm>
          <a:prstGeom prst="rect">
            <a:avLst/>
          </a:prstGeom>
          <a:solidFill>
            <a:schemeClr val="lt1"/>
          </a:solidFill>
          <a:ln>
            <a:noFill/>
          </a:ln>
          <a:effectLst>
            <a:outerShdw sx="1000" rotWithShape="0" algn="ctr" dir="5760000" dist="50800" sy="1000">
              <a:srgbClr val="000000">
                <a:alpha val="42352"/>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2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7"/>
          <p:cNvSpPr txBox="1"/>
          <p:nvPr>
            <p:ph type="title"/>
          </p:nvPr>
        </p:nvSpPr>
        <p:spPr>
          <a:xfrm>
            <a:off x="942974" y="562073"/>
            <a:ext cx="118302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Evolution of IoT</a:t>
            </a:r>
            <a:endParaRPr b="1">
              <a:solidFill>
                <a:srgbClr val="002060"/>
              </a:solidFill>
              <a:latin typeface="Cambria"/>
              <a:ea typeface="Cambria"/>
              <a:cs typeface="Cambria"/>
              <a:sym typeface="Cambria"/>
            </a:endParaRPr>
          </a:p>
        </p:txBody>
      </p:sp>
      <p:pic>
        <p:nvPicPr>
          <p:cNvPr id="477" name="Google Shape;477;p57"/>
          <p:cNvPicPr preferRelativeResize="0"/>
          <p:nvPr/>
        </p:nvPicPr>
        <p:blipFill rotWithShape="1">
          <a:blip r:embed="rId3">
            <a:alphaModFix/>
          </a:blip>
          <a:srcRect b="0" l="0" r="0" t="0"/>
          <a:stretch/>
        </p:blipFill>
        <p:spPr>
          <a:xfrm>
            <a:off x="4418000" y="4371161"/>
            <a:ext cx="3662676" cy="2077175"/>
          </a:xfrm>
          <a:prstGeom prst="rect">
            <a:avLst/>
          </a:prstGeom>
          <a:noFill/>
          <a:ln>
            <a:noFill/>
          </a:ln>
        </p:spPr>
      </p:pic>
      <p:grpSp>
        <p:nvGrpSpPr>
          <p:cNvPr id="478" name="Google Shape;478;p57"/>
          <p:cNvGrpSpPr/>
          <p:nvPr/>
        </p:nvGrpSpPr>
        <p:grpSpPr>
          <a:xfrm>
            <a:off x="1374533" y="2472925"/>
            <a:ext cx="10783664" cy="1473290"/>
            <a:chOff x="5567" y="2161626"/>
            <a:chExt cx="9585479" cy="1473290"/>
          </a:xfrm>
        </p:grpSpPr>
        <p:sp>
          <p:nvSpPr>
            <p:cNvPr id="479" name="Google Shape;479;p57"/>
            <p:cNvSpPr/>
            <p:nvPr/>
          </p:nvSpPr>
          <p:spPr>
            <a:xfrm>
              <a:off x="5567" y="2161626"/>
              <a:ext cx="1256100" cy="735600"/>
            </a:xfrm>
            <a:prstGeom prst="roundRect">
              <a:avLst>
                <a:gd fmla="val 10000" name="adj"/>
              </a:avLst>
            </a:prstGeom>
            <a:solidFill>
              <a:schemeClr val="lt1"/>
            </a:solidFill>
            <a:ln cap="flat" cmpd="sng" w="12700">
              <a:solidFill>
                <a:srgbClr val="E6AD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0" name="Google Shape;480;p57"/>
            <p:cNvSpPr txBox="1"/>
            <p:nvPr/>
          </p:nvSpPr>
          <p:spPr>
            <a:xfrm>
              <a:off x="5567" y="2161626"/>
              <a:ext cx="1256100" cy="490500"/>
            </a:xfrm>
            <a:prstGeom prst="rect">
              <a:avLst/>
            </a:prstGeom>
            <a:noFill/>
            <a:ln>
              <a:noFill/>
            </a:ln>
          </p:spPr>
          <p:txBody>
            <a:bodyPr anchorCtr="0" anchor="t" bIns="49525" lIns="92450" spcFirstLastPara="1" rIns="92450" wrap="square" tIns="92450">
              <a:noAutofit/>
            </a:bodyPr>
            <a:lstStyle/>
            <a:p>
              <a:pPr indent="0" lvl="0" marL="0" marR="0" rtl="0" algn="l">
                <a:lnSpc>
                  <a:spcPct val="90000"/>
                </a:lnSpc>
                <a:spcBef>
                  <a:spcPts val="0"/>
                </a:spcBef>
                <a:spcAft>
                  <a:spcPts val="0"/>
                </a:spcAft>
                <a:buClr>
                  <a:srgbClr val="000000"/>
                </a:buClr>
                <a:buSzPts val="1300"/>
                <a:buFont typeface="Arial"/>
                <a:buNone/>
              </a:pPr>
              <a:r>
                <a:rPr b="0" i="0" lang="en-GB" sz="1300" u="none" cap="none" strike="noStrike">
                  <a:solidFill>
                    <a:schemeClr val="dk1"/>
                  </a:solidFill>
                  <a:latin typeface="Cambria"/>
                  <a:ea typeface="Cambria"/>
                  <a:cs typeface="Cambria"/>
                  <a:sym typeface="Cambria"/>
                </a:rPr>
                <a:t>Pre-Internet</a:t>
              </a:r>
              <a:endParaRPr b="0" i="0" sz="1300" u="none" cap="none" strike="noStrike">
                <a:solidFill>
                  <a:schemeClr val="dk1"/>
                </a:solidFill>
                <a:latin typeface="Cambria"/>
                <a:ea typeface="Cambria"/>
                <a:cs typeface="Cambria"/>
                <a:sym typeface="Cambria"/>
              </a:endParaRPr>
            </a:p>
          </p:txBody>
        </p:sp>
        <p:sp>
          <p:nvSpPr>
            <p:cNvPr id="481" name="Google Shape;481;p57"/>
            <p:cNvSpPr/>
            <p:nvPr/>
          </p:nvSpPr>
          <p:spPr>
            <a:xfrm>
              <a:off x="262871" y="2652116"/>
              <a:ext cx="1256100" cy="982800"/>
            </a:xfrm>
            <a:prstGeom prst="roundRect">
              <a:avLst>
                <a:gd fmla="val 10000" name="adj"/>
              </a:avLst>
            </a:prstGeom>
            <a:solidFill>
              <a:srgbClr val="FFE8CA">
                <a:alpha val="89019"/>
              </a:srgb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2" name="Google Shape;482;p57"/>
            <p:cNvSpPr txBox="1"/>
            <p:nvPr/>
          </p:nvSpPr>
          <p:spPr>
            <a:xfrm>
              <a:off x="291656" y="2680901"/>
              <a:ext cx="1198800" cy="925200"/>
            </a:xfrm>
            <a:prstGeom prst="rect">
              <a:avLst/>
            </a:prstGeom>
            <a:noFill/>
            <a:ln>
              <a:noFill/>
            </a:ln>
          </p:spPr>
          <p:txBody>
            <a:bodyPr anchorCtr="0" anchor="t" bIns="92450" lIns="92450" spcFirstLastPara="1" rIns="92450" wrap="square" tIns="92450">
              <a:noAutofit/>
            </a:bodyPr>
            <a:lstStyle/>
            <a:p>
              <a:pPr indent="-114300" lvl="1" marL="114300" marR="0" rtl="0" algn="l">
                <a:lnSpc>
                  <a:spcPct val="90000"/>
                </a:lnSpc>
                <a:spcBef>
                  <a:spcPts val="0"/>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Human to Human</a:t>
              </a:r>
              <a:endParaRPr b="0" i="0" sz="1300" u="none" cap="none" strike="noStrike">
                <a:solidFill>
                  <a:schemeClr val="dk1"/>
                </a:solidFill>
                <a:latin typeface="Cambria"/>
                <a:ea typeface="Cambria"/>
                <a:cs typeface="Cambria"/>
                <a:sym typeface="Cambria"/>
              </a:endParaRPr>
            </a:p>
            <a:p>
              <a:pPr indent="-114300" lvl="1" marL="114300" marR="0" rtl="0" algn="l">
                <a:lnSpc>
                  <a:spcPct val="90000"/>
                </a:lnSpc>
                <a:spcBef>
                  <a:spcPts val="195"/>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Fixed Line Telephones</a:t>
              </a:r>
              <a:endParaRPr b="0" i="0" sz="1300" u="none" cap="none" strike="noStrike">
                <a:solidFill>
                  <a:schemeClr val="dk1"/>
                </a:solidFill>
                <a:latin typeface="Cambria"/>
                <a:ea typeface="Cambria"/>
                <a:cs typeface="Cambria"/>
                <a:sym typeface="Cambria"/>
              </a:endParaRPr>
            </a:p>
          </p:txBody>
        </p:sp>
        <p:sp>
          <p:nvSpPr>
            <p:cNvPr id="483" name="Google Shape;483;p57"/>
            <p:cNvSpPr/>
            <p:nvPr/>
          </p:nvSpPr>
          <p:spPr>
            <a:xfrm>
              <a:off x="1452258" y="2250486"/>
              <a:ext cx="403800" cy="312900"/>
            </a:xfrm>
            <a:prstGeom prst="rightArrow">
              <a:avLst>
                <a:gd fmla="val 60000" name="adj1"/>
                <a:gd fmla="val 50000" name="adj2"/>
              </a:avLst>
            </a:prstGeom>
            <a:solidFill>
              <a:srgbClr val="FFDB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p57"/>
            <p:cNvSpPr txBox="1"/>
            <p:nvPr/>
          </p:nvSpPr>
          <p:spPr>
            <a:xfrm>
              <a:off x="1452258" y="2313040"/>
              <a:ext cx="309900" cy="18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485" name="Google Shape;485;p57"/>
            <p:cNvSpPr/>
            <p:nvPr/>
          </p:nvSpPr>
          <p:spPr>
            <a:xfrm>
              <a:off x="2023586" y="2161626"/>
              <a:ext cx="1256100" cy="735600"/>
            </a:xfrm>
            <a:prstGeom prst="roundRect">
              <a:avLst>
                <a:gd fmla="val 10000" name="adj"/>
              </a:avLst>
            </a:prstGeom>
            <a:solidFill>
              <a:schemeClr val="lt1"/>
            </a:solidFill>
            <a:ln cap="flat" cmpd="sng" w="12700">
              <a:solidFill>
                <a:srgbClr val="E6AD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6" name="Google Shape;486;p57"/>
            <p:cNvSpPr txBox="1"/>
            <p:nvPr/>
          </p:nvSpPr>
          <p:spPr>
            <a:xfrm>
              <a:off x="2023586" y="2161626"/>
              <a:ext cx="1256100" cy="490500"/>
            </a:xfrm>
            <a:prstGeom prst="rect">
              <a:avLst/>
            </a:prstGeom>
            <a:noFill/>
            <a:ln>
              <a:noFill/>
            </a:ln>
          </p:spPr>
          <p:txBody>
            <a:bodyPr anchorCtr="0" anchor="t" bIns="49525" lIns="92450" spcFirstLastPara="1" rIns="92450" wrap="square" tIns="92450">
              <a:noAutofit/>
            </a:bodyPr>
            <a:lstStyle/>
            <a:p>
              <a:pPr indent="0" lvl="0" marL="0" marR="0" rtl="0" algn="l">
                <a:lnSpc>
                  <a:spcPct val="90000"/>
                </a:lnSpc>
                <a:spcBef>
                  <a:spcPts val="0"/>
                </a:spcBef>
                <a:spcAft>
                  <a:spcPts val="0"/>
                </a:spcAft>
                <a:buClr>
                  <a:srgbClr val="000000"/>
                </a:buClr>
                <a:buSzPts val="1300"/>
                <a:buFont typeface="Arial"/>
                <a:buNone/>
              </a:pPr>
              <a:r>
                <a:rPr b="0" i="0" lang="en-GB" sz="1300" u="none" cap="none" strike="noStrike">
                  <a:solidFill>
                    <a:schemeClr val="dk1"/>
                  </a:solidFill>
                  <a:latin typeface="Cambria"/>
                  <a:ea typeface="Cambria"/>
                  <a:cs typeface="Cambria"/>
                  <a:sym typeface="Cambria"/>
                </a:rPr>
                <a:t>Internet of Content</a:t>
              </a:r>
              <a:endParaRPr b="0" i="0" sz="1300" u="none" cap="none" strike="noStrike">
                <a:solidFill>
                  <a:schemeClr val="dk1"/>
                </a:solidFill>
                <a:latin typeface="Cambria"/>
                <a:ea typeface="Cambria"/>
                <a:cs typeface="Cambria"/>
                <a:sym typeface="Cambria"/>
              </a:endParaRPr>
            </a:p>
          </p:txBody>
        </p:sp>
        <p:sp>
          <p:nvSpPr>
            <p:cNvPr id="487" name="Google Shape;487;p57"/>
            <p:cNvSpPr/>
            <p:nvPr/>
          </p:nvSpPr>
          <p:spPr>
            <a:xfrm>
              <a:off x="2280890" y="2652116"/>
              <a:ext cx="1256100" cy="982800"/>
            </a:xfrm>
            <a:prstGeom prst="roundRect">
              <a:avLst>
                <a:gd fmla="val 10000" name="adj"/>
              </a:avLst>
            </a:prstGeom>
            <a:solidFill>
              <a:srgbClr val="FFE8CA">
                <a:alpha val="89019"/>
              </a:srgb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8" name="Google Shape;488;p57"/>
            <p:cNvSpPr txBox="1"/>
            <p:nvPr/>
          </p:nvSpPr>
          <p:spPr>
            <a:xfrm>
              <a:off x="2309675" y="2680901"/>
              <a:ext cx="1198800" cy="925200"/>
            </a:xfrm>
            <a:prstGeom prst="rect">
              <a:avLst/>
            </a:prstGeom>
            <a:noFill/>
            <a:ln>
              <a:noFill/>
            </a:ln>
          </p:spPr>
          <p:txBody>
            <a:bodyPr anchorCtr="0" anchor="t" bIns="92450" lIns="92450" spcFirstLastPara="1" rIns="92450" wrap="square" tIns="92450">
              <a:noAutofit/>
            </a:bodyPr>
            <a:lstStyle/>
            <a:p>
              <a:pPr indent="-114300" lvl="1" marL="114300" marR="0" rtl="0" algn="l">
                <a:lnSpc>
                  <a:spcPct val="90000"/>
                </a:lnSpc>
                <a:spcBef>
                  <a:spcPts val="0"/>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WWW</a:t>
              </a:r>
              <a:endParaRPr b="0" i="0" sz="1300" u="none" cap="none" strike="noStrike">
                <a:solidFill>
                  <a:schemeClr val="dk1"/>
                </a:solidFill>
                <a:latin typeface="Cambria"/>
                <a:ea typeface="Cambria"/>
                <a:cs typeface="Cambria"/>
                <a:sym typeface="Cambria"/>
              </a:endParaRPr>
            </a:p>
            <a:p>
              <a:pPr indent="-114300" lvl="1" marL="114300" marR="0" rtl="0" algn="l">
                <a:lnSpc>
                  <a:spcPct val="90000"/>
                </a:lnSpc>
                <a:spcBef>
                  <a:spcPts val="195"/>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E-mail</a:t>
              </a:r>
              <a:endParaRPr b="0" i="0" sz="1300" u="none" cap="none" strike="noStrike">
                <a:solidFill>
                  <a:schemeClr val="dk1"/>
                </a:solidFill>
                <a:latin typeface="Cambria"/>
                <a:ea typeface="Cambria"/>
                <a:cs typeface="Cambria"/>
                <a:sym typeface="Cambria"/>
              </a:endParaRPr>
            </a:p>
          </p:txBody>
        </p:sp>
        <p:sp>
          <p:nvSpPr>
            <p:cNvPr id="489" name="Google Shape;489;p57"/>
            <p:cNvSpPr/>
            <p:nvPr/>
          </p:nvSpPr>
          <p:spPr>
            <a:xfrm>
              <a:off x="3470277" y="2250486"/>
              <a:ext cx="403800" cy="312900"/>
            </a:xfrm>
            <a:prstGeom prst="rightArrow">
              <a:avLst>
                <a:gd fmla="val 60000" name="adj1"/>
                <a:gd fmla="val 50000" name="adj2"/>
              </a:avLst>
            </a:prstGeom>
            <a:solidFill>
              <a:srgbClr val="FFDB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0" name="Google Shape;490;p57"/>
            <p:cNvSpPr txBox="1"/>
            <p:nvPr/>
          </p:nvSpPr>
          <p:spPr>
            <a:xfrm>
              <a:off x="3470277" y="2313040"/>
              <a:ext cx="309900" cy="18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491" name="Google Shape;491;p57"/>
            <p:cNvSpPr/>
            <p:nvPr/>
          </p:nvSpPr>
          <p:spPr>
            <a:xfrm>
              <a:off x="4041605" y="2161626"/>
              <a:ext cx="1256100" cy="735600"/>
            </a:xfrm>
            <a:prstGeom prst="roundRect">
              <a:avLst>
                <a:gd fmla="val 10000" name="adj"/>
              </a:avLst>
            </a:prstGeom>
            <a:solidFill>
              <a:schemeClr val="lt1"/>
            </a:solidFill>
            <a:ln cap="flat" cmpd="sng" w="12700">
              <a:solidFill>
                <a:srgbClr val="E6AD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2" name="Google Shape;492;p57"/>
            <p:cNvSpPr txBox="1"/>
            <p:nvPr/>
          </p:nvSpPr>
          <p:spPr>
            <a:xfrm>
              <a:off x="4041605" y="2161626"/>
              <a:ext cx="1256100" cy="490500"/>
            </a:xfrm>
            <a:prstGeom prst="rect">
              <a:avLst/>
            </a:prstGeom>
            <a:noFill/>
            <a:ln>
              <a:noFill/>
            </a:ln>
          </p:spPr>
          <p:txBody>
            <a:bodyPr anchorCtr="0" anchor="t" bIns="49525" lIns="92450" spcFirstLastPara="1" rIns="92450" wrap="square" tIns="92450">
              <a:noAutofit/>
            </a:bodyPr>
            <a:lstStyle/>
            <a:p>
              <a:pPr indent="0" lvl="0" marL="0" marR="0" rtl="0" algn="l">
                <a:lnSpc>
                  <a:spcPct val="90000"/>
                </a:lnSpc>
                <a:spcBef>
                  <a:spcPts val="0"/>
                </a:spcBef>
                <a:spcAft>
                  <a:spcPts val="0"/>
                </a:spcAft>
                <a:buClr>
                  <a:srgbClr val="000000"/>
                </a:buClr>
                <a:buSzPts val="1300"/>
                <a:buFont typeface="Arial"/>
                <a:buNone/>
              </a:pPr>
              <a:r>
                <a:rPr b="0" i="0" lang="en-GB" sz="1300" u="none" cap="none" strike="noStrike">
                  <a:solidFill>
                    <a:schemeClr val="dk1"/>
                  </a:solidFill>
                  <a:latin typeface="Cambria"/>
                  <a:ea typeface="Cambria"/>
                  <a:cs typeface="Cambria"/>
                  <a:sym typeface="Cambria"/>
                </a:rPr>
                <a:t>Internet of Services</a:t>
              </a:r>
              <a:endParaRPr b="0" i="0" sz="1300" u="none" cap="none" strike="noStrike">
                <a:solidFill>
                  <a:schemeClr val="dk1"/>
                </a:solidFill>
                <a:latin typeface="Cambria"/>
                <a:ea typeface="Cambria"/>
                <a:cs typeface="Cambria"/>
                <a:sym typeface="Cambria"/>
              </a:endParaRPr>
            </a:p>
          </p:txBody>
        </p:sp>
        <p:sp>
          <p:nvSpPr>
            <p:cNvPr id="493" name="Google Shape;493;p57"/>
            <p:cNvSpPr/>
            <p:nvPr/>
          </p:nvSpPr>
          <p:spPr>
            <a:xfrm>
              <a:off x="4298908" y="2652116"/>
              <a:ext cx="1256100" cy="982800"/>
            </a:xfrm>
            <a:prstGeom prst="roundRect">
              <a:avLst>
                <a:gd fmla="val 10000" name="adj"/>
              </a:avLst>
            </a:prstGeom>
            <a:solidFill>
              <a:srgbClr val="FFE8CA">
                <a:alpha val="89019"/>
              </a:srgb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57"/>
            <p:cNvSpPr txBox="1"/>
            <p:nvPr/>
          </p:nvSpPr>
          <p:spPr>
            <a:xfrm>
              <a:off x="4327693" y="2680901"/>
              <a:ext cx="1198800" cy="925200"/>
            </a:xfrm>
            <a:prstGeom prst="rect">
              <a:avLst/>
            </a:prstGeom>
            <a:noFill/>
            <a:ln>
              <a:noFill/>
            </a:ln>
          </p:spPr>
          <p:txBody>
            <a:bodyPr anchorCtr="0" anchor="t" bIns="92450" lIns="92450" spcFirstLastPara="1" rIns="92450" wrap="square" tIns="92450">
              <a:noAutofit/>
            </a:bodyPr>
            <a:lstStyle/>
            <a:p>
              <a:pPr indent="-114300" lvl="1" marL="114300" marR="0" rtl="0" algn="l">
                <a:lnSpc>
                  <a:spcPct val="90000"/>
                </a:lnSpc>
                <a:spcBef>
                  <a:spcPts val="0"/>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Web 2.0</a:t>
              </a:r>
              <a:endParaRPr b="0" i="0" sz="1300" u="none" cap="none" strike="noStrike">
                <a:solidFill>
                  <a:schemeClr val="dk1"/>
                </a:solidFill>
                <a:latin typeface="Cambria"/>
                <a:ea typeface="Cambria"/>
                <a:cs typeface="Cambria"/>
                <a:sym typeface="Cambria"/>
              </a:endParaRPr>
            </a:p>
            <a:p>
              <a:pPr indent="-114300" lvl="1" marL="114300" marR="0" rtl="0" algn="l">
                <a:lnSpc>
                  <a:spcPct val="90000"/>
                </a:lnSpc>
                <a:spcBef>
                  <a:spcPts val="195"/>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E-commerce</a:t>
              </a:r>
              <a:endParaRPr b="0" i="0" sz="1300" u="none" cap="none" strike="noStrike">
                <a:solidFill>
                  <a:schemeClr val="dk1"/>
                </a:solidFill>
                <a:latin typeface="Cambria"/>
                <a:ea typeface="Cambria"/>
                <a:cs typeface="Cambria"/>
                <a:sym typeface="Cambria"/>
              </a:endParaRPr>
            </a:p>
          </p:txBody>
        </p:sp>
        <p:sp>
          <p:nvSpPr>
            <p:cNvPr id="495" name="Google Shape;495;p57"/>
            <p:cNvSpPr/>
            <p:nvPr/>
          </p:nvSpPr>
          <p:spPr>
            <a:xfrm>
              <a:off x="5488295" y="2250486"/>
              <a:ext cx="403800" cy="312900"/>
            </a:xfrm>
            <a:prstGeom prst="rightArrow">
              <a:avLst>
                <a:gd fmla="val 60000" name="adj1"/>
                <a:gd fmla="val 50000" name="adj2"/>
              </a:avLst>
            </a:prstGeom>
            <a:solidFill>
              <a:srgbClr val="FFDB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6" name="Google Shape;496;p57"/>
            <p:cNvSpPr txBox="1"/>
            <p:nvPr/>
          </p:nvSpPr>
          <p:spPr>
            <a:xfrm>
              <a:off x="5488295" y="2313040"/>
              <a:ext cx="309900" cy="18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497" name="Google Shape;497;p57"/>
            <p:cNvSpPr/>
            <p:nvPr/>
          </p:nvSpPr>
          <p:spPr>
            <a:xfrm>
              <a:off x="6059623" y="2161626"/>
              <a:ext cx="1256100" cy="735600"/>
            </a:xfrm>
            <a:prstGeom prst="roundRect">
              <a:avLst>
                <a:gd fmla="val 10000" name="adj"/>
              </a:avLst>
            </a:prstGeom>
            <a:solidFill>
              <a:schemeClr val="lt1"/>
            </a:solidFill>
            <a:ln cap="flat" cmpd="sng" w="12700">
              <a:solidFill>
                <a:srgbClr val="E6AD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8" name="Google Shape;498;p57"/>
            <p:cNvSpPr txBox="1"/>
            <p:nvPr/>
          </p:nvSpPr>
          <p:spPr>
            <a:xfrm>
              <a:off x="6059623" y="2161626"/>
              <a:ext cx="1256100" cy="490500"/>
            </a:xfrm>
            <a:prstGeom prst="rect">
              <a:avLst/>
            </a:prstGeom>
            <a:noFill/>
            <a:ln>
              <a:noFill/>
            </a:ln>
          </p:spPr>
          <p:txBody>
            <a:bodyPr anchorCtr="0" anchor="t" bIns="49525" lIns="92450" spcFirstLastPara="1" rIns="92450" wrap="square" tIns="92450">
              <a:noAutofit/>
            </a:bodyPr>
            <a:lstStyle/>
            <a:p>
              <a:pPr indent="0" lvl="0" marL="0" marR="0" rtl="0" algn="l">
                <a:lnSpc>
                  <a:spcPct val="90000"/>
                </a:lnSpc>
                <a:spcBef>
                  <a:spcPts val="0"/>
                </a:spcBef>
                <a:spcAft>
                  <a:spcPts val="0"/>
                </a:spcAft>
                <a:buClr>
                  <a:srgbClr val="000000"/>
                </a:buClr>
                <a:buSzPts val="1300"/>
                <a:buFont typeface="Arial"/>
                <a:buNone/>
              </a:pPr>
              <a:r>
                <a:rPr b="0" i="0" lang="en-GB" sz="1300" u="none" cap="none" strike="noStrike">
                  <a:solidFill>
                    <a:schemeClr val="dk1"/>
                  </a:solidFill>
                  <a:latin typeface="Cambria"/>
                  <a:ea typeface="Cambria"/>
                  <a:cs typeface="Cambria"/>
                  <a:sym typeface="Cambria"/>
                </a:rPr>
                <a:t>Internet of People</a:t>
              </a:r>
              <a:endParaRPr b="0" i="0" sz="1300" u="none" cap="none" strike="noStrike">
                <a:solidFill>
                  <a:schemeClr val="dk1"/>
                </a:solidFill>
                <a:latin typeface="Cambria"/>
                <a:ea typeface="Cambria"/>
                <a:cs typeface="Cambria"/>
                <a:sym typeface="Cambria"/>
              </a:endParaRPr>
            </a:p>
          </p:txBody>
        </p:sp>
        <p:sp>
          <p:nvSpPr>
            <p:cNvPr id="499" name="Google Shape;499;p57"/>
            <p:cNvSpPr/>
            <p:nvPr/>
          </p:nvSpPr>
          <p:spPr>
            <a:xfrm>
              <a:off x="6316927" y="2652116"/>
              <a:ext cx="1256100" cy="982800"/>
            </a:xfrm>
            <a:prstGeom prst="roundRect">
              <a:avLst>
                <a:gd fmla="val 10000" name="adj"/>
              </a:avLst>
            </a:prstGeom>
            <a:solidFill>
              <a:srgbClr val="FFE8CA">
                <a:alpha val="89019"/>
              </a:srgb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0" name="Google Shape;500;p57"/>
            <p:cNvSpPr txBox="1"/>
            <p:nvPr/>
          </p:nvSpPr>
          <p:spPr>
            <a:xfrm>
              <a:off x="6345712" y="2680901"/>
              <a:ext cx="1198800" cy="925200"/>
            </a:xfrm>
            <a:prstGeom prst="rect">
              <a:avLst/>
            </a:prstGeom>
            <a:noFill/>
            <a:ln>
              <a:noFill/>
            </a:ln>
          </p:spPr>
          <p:txBody>
            <a:bodyPr anchorCtr="0" anchor="t" bIns="92450" lIns="92450" spcFirstLastPara="1" rIns="92450" wrap="square" tIns="92450">
              <a:noAutofit/>
            </a:bodyPr>
            <a:lstStyle/>
            <a:p>
              <a:pPr indent="-114300" lvl="1" marL="114300" marR="0" rtl="0" algn="l">
                <a:lnSpc>
                  <a:spcPct val="90000"/>
                </a:lnSpc>
                <a:spcBef>
                  <a:spcPts val="0"/>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Social Media</a:t>
              </a:r>
              <a:endParaRPr b="0" i="0" sz="1300" u="none" cap="none" strike="noStrike">
                <a:solidFill>
                  <a:schemeClr val="dk1"/>
                </a:solidFill>
                <a:latin typeface="Cambria"/>
                <a:ea typeface="Cambria"/>
                <a:cs typeface="Cambria"/>
                <a:sym typeface="Cambria"/>
              </a:endParaRPr>
            </a:p>
            <a:p>
              <a:pPr indent="-114300" lvl="1" marL="114300" marR="0" rtl="0" algn="l">
                <a:lnSpc>
                  <a:spcPct val="90000"/>
                </a:lnSpc>
                <a:spcBef>
                  <a:spcPts val="195"/>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YouTube</a:t>
              </a:r>
              <a:endParaRPr b="0" i="0" sz="1300" u="none" cap="none" strike="noStrike">
                <a:solidFill>
                  <a:schemeClr val="dk1"/>
                </a:solidFill>
                <a:latin typeface="Cambria"/>
                <a:ea typeface="Cambria"/>
                <a:cs typeface="Cambria"/>
                <a:sym typeface="Cambria"/>
              </a:endParaRPr>
            </a:p>
          </p:txBody>
        </p:sp>
        <p:sp>
          <p:nvSpPr>
            <p:cNvPr id="501" name="Google Shape;501;p57"/>
            <p:cNvSpPr/>
            <p:nvPr/>
          </p:nvSpPr>
          <p:spPr>
            <a:xfrm>
              <a:off x="7506314" y="2250486"/>
              <a:ext cx="403800" cy="312900"/>
            </a:xfrm>
            <a:prstGeom prst="rightArrow">
              <a:avLst>
                <a:gd fmla="val 60000" name="adj1"/>
                <a:gd fmla="val 50000" name="adj2"/>
              </a:avLst>
            </a:prstGeom>
            <a:solidFill>
              <a:srgbClr val="FFDB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2" name="Google Shape;502;p57"/>
            <p:cNvSpPr txBox="1"/>
            <p:nvPr/>
          </p:nvSpPr>
          <p:spPr>
            <a:xfrm>
              <a:off x="7506314" y="2313040"/>
              <a:ext cx="309900" cy="18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Cambria"/>
                <a:ea typeface="Cambria"/>
                <a:cs typeface="Cambria"/>
                <a:sym typeface="Cambria"/>
              </a:endParaRPr>
            </a:p>
          </p:txBody>
        </p:sp>
        <p:sp>
          <p:nvSpPr>
            <p:cNvPr id="503" name="Google Shape;503;p57"/>
            <p:cNvSpPr/>
            <p:nvPr/>
          </p:nvSpPr>
          <p:spPr>
            <a:xfrm>
              <a:off x="8077642" y="2161626"/>
              <a:ext cx="1256100" cy="735600"/>
            </a:xfrm>
            <a:prstGeom prst="roundRect">
              <a:avLst>
                <a:gd fmla="val 10000" name="adj"/>
              </a:avLst>
            </a:prstGeom>
            <a:solidFill>
              <a:schemeClr val="lt1"/>
            </a:solidFill>
            <a:ln cap="flat" cmpd="sng" w="12700">
              <a:solidFill>
                <a:srgbClr val="E6AD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4" name="Google Shape;504;p57"/>
            <p:cNvSpPr txBox="1"/>
            <p:nvPr/>
          </p:nvSpPr>
          <p:spPr>
            <a:xfrm>
              <a:off x="8077642" y="2161626"/>
              <a:ext cx="1256100" cy="490500"/>
            </a:xfrm>
            <a:prstGeom prst="rect">
              <a:avLst/>
            </a:prstGeom>
            <a:noFill/>
            <a:ln>
              <a:noFill/>
            </a:ln>
          </p:spPr>
          <p:txBody>
            <a:bodyPr anchorCtr="0" anchor="t" bIns="49525" lIns="92450" spcFirstLastPara="1" rIns="92450" wrap="square" tIns="92450">
              <a:noAutofit/>
            </a:bodyPr>
            <a:lstStyle/>
            <a:p>
              <a:pPr indent="0" lvl="0" marL="0" marR="0" rtl="0" algn="l">
                <a:lnSpc>
                  <a:spcPct val="90000"/>
                </a:lnSpc>
                <a:spcBef>
                  <a:spcPts val="0"/>
                </a:spcBef>
                <a:spcAft>
                  <a:spcPts val="0"/>
                </a:spcAft>
                <a:buClr>
                  <a:srgbClr val="000000"/>
                </a:buClr>
                <a:buSzPts val="1300"/>
                <a:buFont typeface="Arial"/>
                <a:buNone/>
              </a:pPr>
              <a:r>
                <a:rPr b="0" i="0" lang="en-GB" sz="1300" u="none" cap="none" strike="noStrike">
                  <a:solidFill>
                    <a:schemeClr val="dk1"/>
                  </a:solidFill>
                  <a:latin typeface="Cambria"/>
                  <a:ea typeface="Cambria"/>
                  <a:cs typeface="Cambria"/>
                  <a:sym typeface="Cambria"/>
                </a:rPr>
                <a:t>Internet of Things</a:t>
              </a:r>
              <a:endParaRPr b="0" i="0" sz="1300" u="none" cap="none" strike="noStrike">
                <a:solidFill>
                  <a:schemeClr val="dk1"/>
                </a:solidFill>
                <a:latin typeface="Cambria"/>
                <a:ea typeface="Cambria"/>
                <a:cs typeface="Cambria"/>
                <a:sym typeface="Cambria"/>
              </a:endParaRPr>
            </a:p>
          </p:txBody>
        </p:sp>
        <p:sp>
          <p:nvSpPr>
            <p:cNvPr id="505" name="Google Shape;505;p57"/>
            <p:cNvSpPr/>
            <p:nvPr/>
          </p:nvSpPr>
          <p:spPr>
            <a:xfrm>
              <a:off x="8334946" y="2652116"/>
              <a:ext cx="1256100" cy="982800"/>
            </a:xfrm>
            <a:prstGeom prst="roundRect">
              <a:avLst>
                <a:gd fmla="val 10000" name="adj"/>
              </a:avLst>
            </a:prstGeom>
            <a:solidFill>
              <a:srgbClr val="FFE8CA">
                <a:alpha val="89019"/>
              </a:srgb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6" name="Google Shape;506;p57"/>
            <p:cNvSpPr txBox="1"/>
            <p:nvPr/>
          </p:nvSpPr>
          <p:spPr>
            <a:xfrm>
              <a:off x="8363731" y="2680901"/>
              <a:ext cx="1198800" cy="925200"/>
            </a:xfrm>
            <a:prstGeom prst="rect">
              <a:avLst/>
            </a:prstGeom>
            <a:noFill/>
            <a:ln>
              <a:noFill/>
            </a:ln>
          </p:spPr>
          <p:txBody>
            <a:bodyPr anchorCtr="0" anchor="t" bIns="92450" lIns="92450" spcFirstLastPara="1" rIns="92450" wrap="square" tIns="92450">
              <a:noAutofit/>
            </a:bodyPr>
            <a:lstStyle/>
            <a:p>
              <a:pPr indent="-114300" lvl="1" marL="114300" marR="0" rtl="0" algn="l">
                <a:lnSpc>
                  <a:spcPct val="90000"/>
                </a:lnSpc>
                <a:spcBef>
                  <a:spcPts val="0"/>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Machine to Machine</a:t>
              </a:r>
              <a:endParaRPr b="0" i="0" sz="1300" u="none" cap="none" strike="noStrike">
                <a:solidFill>
                  <a:schemeClr val="dk1"/>
                </a:solidFill>
                <a:latin typeface="Cambria"/>
                <a:ea typeface="Cambria"/>
                <a:cs typeface="Cambria"/>
                <a:sym typeface="Cambria"/>
              </a:endParaRPr>
            </a:p>
            <a:p>
              <a:pPr indent="-114300" lvl="1" marL="114300" marR="0" rtl="0" algn="l">
                <a:lnSpc>
                  <a:spcPct val="90000"/>
                </a:lnSpc>
                <a:spcBef>
                  <a:spcPts val="195"/>
                </a:spcBef>
                <a:spcAft>
                  <a:spcPts val="0"/>
                </a:spcAft>
                <a:buClr>
                  <a:schemeClr val="dk1"/>
                </a:buClr>
                <a:buSzPts val="1300"/>
                <a:buFont typeface="Cambria"/>
                <a:buChar char="•"/>
              </a:pPr>
              <a:r>
                <a:rPr b="0" i="0" lang="en-GB" sz="1300" u="none" cap="none" strike="noStrike">
                  <a:solidFill>
                    <a:schemeClr val="dk1"/>
                  </a:solidFill>
                  <a:latin typeface="Cambria"/>
                  <a:ea typeface="Cambria"/>
                  <a:cs typeface="Cambria"/>
                  <a:sym typeface="Cambria"/>
                </a:rPr>
                <a:t>Automation</a:t>
              </a:r>
              <a:endParaRPr b="0" i="0" sz="1300" u="none" cap="none" strike="noStrike">
                <a:solidFill>
                  <a:schemeClr val="dk1"/>
                </a:solidFill>
                <a:latin typeface="Cambria"/>
                <a:ea typeface="Cambria"/>
                <a:cs typeface="Cambria"/>
                <a:sym typeface="Cambria"/>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8"/>
          <p:cNvSpPr txBox="1"/>
          <p:nvPr>
            <p:ph type="title"/>
          </p:nvPr>
        </p:nvSpPr>
        <p:spPr>
          <a:xfrm>
            <a:off x="-332349" y="263737"/>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Example (1)</a:t>
            </a:r>
            <a:endParaRPr b="1">
              <a:solidFill>
                <a:srgbClr val="002060"/>
              </a:solidFill>
              <a:latin typeface="Cambria"/>
              <a:ea typeface="Cambria"/>
              <a:cs typeface="Cambria"/>
              <a:sym typeface="Cambria"/>
            </a:endParaRPr>
          </a:p>
        </p:txBody>
      </p:sp>
      <p:pic>
        <p:nvPicPr>
          <p:cNvPr id="512" name="Google Shape;512;p58"/>
          <p:cNvPicPr preferRelativeResize="0"/>
          <p:nvPr>
            <p:ph idx="1" type="body"/>
          </p:nvPr>
        </p:nvPicPr>
        <p:blipFill rotWithShape="1">
          <a:blip r:embed="rId3">
            <a:alphaModFix/>
          </a:blip>
          <a:srcRect b="-188" l="39827" r="0" t="0"/>
          <a:stretch/>
        </p:blipFill>
        <p:spPr>
          <a:xfrm>
            <a:off x="6908514" y="2286566"/>
            <a:ext cx="5680800" cy="35601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513" name="Google Shape;513;p58"/>
          <p:cNvSpPr txBox="1"/>
          <p:nvPr/>
        </p:nvSpPr>
        <p:spPr>
          <a:xfrm>
            <a:off x="936678" y="1575232"/>
            <a:ext cx="5933400" cy="461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Plants need watering in humid days.</a:t>
            </a:r>
            <a:endParaRPr b="0" i="0" sz="2400" u="none" cap="none" strike="noStrike">
              <a:solidFill>
                <a:schemeClr val="dk1"/>
              </a:solidFill>
              <a:latin typeface="Cambria"/>
              <a:ea typeface="Cambria"/>
              <a:cs typeface="Cambria"/>
              <a:sym typeface="Cambria"/>
            </a:endParaRPr>
          </a:p>
        </p:txBody>
      </p:sp>
      <p:pic>
        <p:nvPicPr>
          <p:cNvPr id="514" name="Google Shape;514;p58"/>
          <p:cNvPicPr preferRelativeResize="0"/>
          <p:nvPr/>
        </p:nvPicPr>
        <p:blipFill rotWithShape="1">
          <a:blip r:embed="rId4">
            <a:alphaModFix/>
          </a:blip>
          <a:srcRect b="0" l="0" r="0" t="0"/>
          <a:stretch/>
        </p:blipFill>
        <p:spPr>
          <a:xfrm>
            <a:off x="936678" y="2286566"/>
            <a:ext cx="5909400" cy="35724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500"/>
                                        <p:tgtEl>
                                          <p:spTgt spid="5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500"/>
                                        <p:tgtEl>
                                          <p:spTgt spid="5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348176" y="224153"/>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Example (2)</a:t>
            </a:r>
            <a:endParaRPr>
              <a:solidFill>
                <a:srgbClr val="002060"/>
              </a:solidFill>
              <a:latin typeface="Cambria"/>
              <a:ea typeface="Cambria"/>
              <a:cs typeface="Cambria"/>
              <a:sym typeface="Cambria"/>
            </a:endParaRPr>
          </a:p>
        </p:txBody>
      </p:sp>
      <p:sp>
        <p:nvSpPr>
          <p:cNvPr id="520" name="Google Shape;520;p59"/>
          <p:cNvSpPr txBox="1"/>
          <p:nvPr/>
        </p:nvSpPr>
        <p:spPr>
          <a:xfrm>
            <a:off x="852136" y="1490826"/>
            <a:ext cx="120117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Different sensors will sense if humidity is above a certain value and send it 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mbria"/>
                <a:ea typeface="Cambria"/>
                <a:cs typeface="Cambria"/>
                <a:sym typeface="Cambria"/>
              </a:rPr>
              <a:t>the cloud</a:t>
            </a:r>
            <a:endParaRPr b="0" i="0" sz="1400" u="none" cap="none" strike="noStrike">
              <a:solidFill>
                <a:srgbClr val="000000"/>
              </a:solidFill>
              <a:latin typeface="Arial"/>
              <a:ea typeface="Arial"/>
              <a:cs typeface="Arial"/>
              <a:sym typeface="Arial"/>
            </a:endParaRPr>
          </a:p>
        </p:txBody>
      </p:sp>
      <p:sp>
        <p:nvSpPr>
          <p:cNvPr id="521" name="Google Shape;521;p59"/>
          <p:cNvSpPr txBox="1"/>
          <p:nvPr/>
        </p:nvSpPr>
        <p:spPr>
          <a:xfrm>
            <a:off x="7770321" y="5895183"/>
            <a:ext cx="35121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C00000"/>
                </a:solidFill>
                <a:latin typeface="Cambria"/>
                <a:ea typeface="Cambria"/>
                <a:cs typeface="Cambria"/>
                <a:sym typeface="Cambria"/>
              </a:rPr>
              <a:t>Figure: Tensiometer Sensor.</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Noto Sans Symbols"/>
              <a:buNone/>
            </a:pPr>
            <a:r>
              <a:t/>
            </a:r>
            <a:endParaRPr b="1" i="0" sz="2400" u="none" cap="none" strike="noStrike">
              <a:solidFill>
                <a:srgbClr val="C00000"/>
              </a:solidFill>
              <a:latin typeface="Cambria"/>
              <a:ea typeface="Cambria"/>
              <a:cs typeface="Cambria"/>
              <a:sym typeface="Cambria"/>
            </a:endParaRPr>
          </a:p>
        </p:txBody>
      </p:sp>
      <p:pic>
        <p:nvPicPr>
          <p:cNvPr id="522" name="Google Shape;522;p59"/>
          <p:cNvPicPr preferRelativeResize="0"/>
          <p:nvPr>
            <p:ph idx="1" type="body"/>
          </p:nvPr>
        </p:nvPicPr>
        <p:blipFill rotWithShape="1">
          <a:blip r:embed="rId3">
            <a:alphaModFix/>
          </a:blip>
          <a:srcRect b="0" l="0" r="0" t="0"/>
          <a:stretch/>
        </p:blipFill>
        <p:spPr>
          <a:xfrm>
            <a:off x="6758822" y="2468832"/>
            <a:ext cx="5336700" cy="3388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pic>
        <p:nvPicPr>
          <p:cNvPr id="523" name="Google Shape;523;p59"/>
          <p:cNvPicPr preferRelativeResize="0"/>
          <p:nvPr/>
        </p:nvPicPr>
        <p:blipFill rotWithShape="1">
          <a:blip r:embed="rId4">
            <a:alphaModFix/>
          </a:blip>
          <a:srcRect b="0" l="0" r="0" t="0"/>
          <a:stretch/>
        </p:blipFill>
        <p:spPr>
          <a:xfrm>
            <a:off x="1148112" y="2468832"/>
            <a:ext cx="5516100" cy="3388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524" name="Google Shape;524;p59"/>
          <p:cNvSpPr txBox="1"/>
          <p:nvPr/>
        </p:nvSpPr>
        <p:spPr>
          <a:xfrm>
            <a:off x="1813309" y="5895183"/>
            <a:ext cx="418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C00000"/>
                </a:solidFill>
                <a:latin typeface="Cambria"/>
                <a:ea typeface="Cambria"/>
                <a:cs typeface="Cambria"/>
                <a:sym typeface="Cambria"/>
              </a:rPr>
              <a:t>Figure: Rainbird ESP-SMT Smart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C00000"/>
                </a:solidFill>
                <a:latin typeface="Cambria"/>
                <a:ea typeface="Cambria"/>
                <a:cs typeface="Cambria"/>
                <a:sym typeface="Cambria"/>
              </a:rPr>
              <a:t>Irrigation Controller.</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Noto Sans Symbols"/>
              <a:buNone/>
            </a:pPr>
            <a:r>
              <a:t/>
            </a:r>
            <a:endParaRPr b="1" i="0" sz="2400" u="none" cap="none" strike="noStrike">
              <a:solidFill>
                <a:srgbClr val="C00000"/>
              </a:solidFill>
              <a:latin typeface="Cambria"/>
              <a:ea typeface="Cambria"/>
              <a:cs typeface="Cambria"/>
              <a:sym typeface="Cambria"/>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0"/>
          <p:cNvSpPr txBox="1"/>
          <p:nvPr>
            <p:ph type="title"/>
          </p:nvPr>
        </p:nvSpPr>
        <p:spPr>
          <a:xfrm>
            <a:off x="-427307" y="70338"/>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Example (3)</a:t>
            </a:r>
            <a:endParaRPr>
              <a:solidFill>
                <a:srgbClr val="002060"/>
              </a:solidFill>
              <a:latin typeface="Cambria"/>
              <a:ea typeface="Cambria"/>
              <a:cs typeface="Cambria"/>
              <a:sym typeface="Cambria"/>
            </a:endParaRPr>
          </a:p>
        </p:txBody>
      </p:sp>
      <p:sp>
        <p:nvSpPr>
          <p:cNvPr id="530" name="Google Shape;530;p60"/>
          <p:cNvSpPr txBox="1"/>
          <p:nvPr/>
        </p:nvSpPr>
        <p:spPr>
          <a:xfrm>
            <a:off x="873092" y="1534311"/>
            <a:ext cx="119697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After processing, a signal will be sent to actuator to start watering the plants.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pic>
        <p:nvPicPr>
          <p:cNvPr id="531" name="Google Shape;531;p60"/>
          <p:cNvPicPr preferRelativeResize="0"/>
          <p:nvPr/>
        </p:nvPicPr>
        <p:blipFill rotWithShape="1">
          <a:blip r:embed="rId3">
            <a:alphaModFix/>
          </a:blip>
          <a:srcRect b="19107" l="0" r="1980" t="11557"/>
          <a:stretch/>
        </p:blipFill>
        <p:spPr>
          <a:xfrm>
            <a:off x="1294395" y="2365309"/>
            <a:ext cx="5377200" cy="3673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532" name="Google Shape;532;p60"/>
          <p:cNvSpPr/>
          <p:nvPr/>
        </p:nvSpPr>
        <p:spPr>
          <a:xfrm>
            <a:off x="6810065" y="2365308"/>
            <a:ext cx="5688900" cy="3673800"/>
          </a:xfrm>
          <a:prstGeom prst="flowChartAlternateProcess">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533" name="Google Shape;533;p60"/>
          <p:cNvPicPr preferRelativeResize="0"/>
          <p:nvPr/>
        </p:nvPicPr>
        <p:blipFill rotWithShape="1">
          <a:blip r:embed="rId4">
            <a:alphaModFix/>
          </a:blip>
          <a:srcRect b="606" l="45749" r="0" t="0"/>
          <a:stretch/>
        </p:blipFill>
        <p:spPr>
          <a:xfrm>
            <a:off x="7139190" y="2654797"/>
            <a:ext cx="5030400" cy="33804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61"/>
          <p:cNvSpPr txBox="1"/>
          <p:nvPr>
            <p:ph type="title"/>
          </p:nvPr>
        </p:nvSpPr>
        <p:spPr>
          <a:xfrm>
            <a:off x="1338628" y="207099"/>
            <a:ext cx="11830200" cy="1325700"/>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Advantages and Disadvantages</a:t>
            </a:r>
            <a:endParaRPr b="1">
              <a:solidFill>
                <a:srgbClr val="002060"/>
              </a:solidFill>
              <a:latin typeface="Cambria"/>
              <a:ea typeface="Cambria"/>
              <a:cs typeface="Cambria"/>
              <a:sym typeface="Cambria"/>
            </a:endParaRPr>
          </a:p>
        </p:txBody>
      </p:sp>
      <p:sp>
        <p:nvSpPr>
          <p:cNvPr id="539" name="Google Shape;539;p61"/>
          <p:cNvSpPr txBox="1"/>
          <p:nvPr/>
        </p:nvSpPr>
        <p:spPr>
          <a:xfrm>
            <a:off x="1825648" y="2102243"/>
            <a:ext cx="4285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385623"/>
                </a:solidFill>
                <a:latin typeface="Cambria"/>
                <a:ea typeface="Cambria"/>
                <a:cs typeface="Cambria"/>
                <a:sym typeface="Cambria"/>
              </a:rPr>
              <a:t>Advantages</a:t>
            </a:r>
            <a:endParaRPr b="0" i="0" sz="1400" u="none" cap="none" strike="noStrike">
              <a:solidFill>
                <a:srgbClr val="000000"/>
              </a:solidFill>
              <a:latin typeface="Arial"/>
              <a:ea typeface="Arial"/>
              <a:cs typeface="Arial"/>
              <a:sym typeface="Arial"/>
            </a:endParaRPr>
          </a:p>
        </p:txBody>
      </p:sp>
      <p:sp>
        <p:nvSpPr>
          <p:cNvPr id="540" name="Google Shape;540;p61"/>
          <p:cNvSpPr txBox="1"/>
          <p:nvPr/>
        </p:nvSpPr>
        <p:spPr>
          <a:xfrm>
            <a:off x="7438610" y="2090923"/>
            <a:ext cx="4288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C00000"/>
                </a:solidFill>
                <a:latin typeface="Cambria"/>
                <a:ea typeface="Cambria"/>
                <a:cs typeface="Cambria"/>
                <a:sym typeface="Cambria"/>
              </a:rPr>
              <a:t>Disadvantages</a:t>
            </a:r>
            <a:endParaRPr b="0" i="0" sz="1400" u="none" cap="none" strike="noStrike">
              <a:solidFill>
                <a:srgbClr val="000000"/>
              </a:solidFill>
              <a:latin typeface="Arial"/>
              <a:ea typeface="Arial"/>
              <a:cs typeface="Arial"/>
              <a:sym typeface="Arial"/>
            </a:endParaRPr>
          </a:p>
        </p:txBody>
      </p:sp>
      <p:sp>
        <p:nvSpPr>
          <p:cNvPr id="541" name="Google Shape;541;p61"/>
          <p:cNvSpPr/>
          <p:nvPr/>
        </p:nvSpPr>
        <p:spPr>
          <a:xfrm>
            <a:off x="1825649" y="1946228"/>
            <a:ext cx="4288800" cy="712200"/>
          </a:xfrm>
          <a:prstGeom prst="rect">
            <a:avLst/>
          </a:prstGeom>
          <a:noFill/>
          <a:ln cap="flat" cmpd="sng" w="19050">
            <a:solidFill>
              <a:srgbClr val="3856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61"/>
          <p:cNvSpPr/>
          <p:nvPr/>
        </p:nvSpPr>
        <p:spPr>
          <a:xfrm>
            <a:off x="7441956" y="1941066"/>
            <a:ext cx="4288800" cy="712200"/>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1"/>
          <p:cNvSpPr/>
          <p:nvPr/>
        </p:nvSpPr>
        <p:spPr>
          <a:xfrm>
            <a:off x="1816201" y="2838649"/>
            <a:ext cx="42888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 name="Google Shape;544;p61"/>
          <p:cNvSpPr txBox="1"/>
          <p:nvPr/>
        </p:nvSpPr>
        <p:spPr>
          <a:xfrm>
            <a:off x="2927214" y="2924912"/>
            <a:ext cx="196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Communication</a:t>
            </a:r>
            <a:endParaRPr b="0" i="0" sz="1800" u="none" cap="none" strike="noStrike">
              <a:solidFill>
                <a:schemeClr val="lt1"/>
              </a:solidFill>
              <a:latin typeface="Cambria"/>
              <a:ea typeface="Cambria"/>
              <a:cs typeface="Cambria"/>
              <a:sym typeface="Cambria"/>
            </a:endParaRPr>
          </a:p>
        </p:txBody>
      </p:sp>
      <p:sp>
        <p:nvSpPr>
          <p:cNvPr id="545" name="Google Shape;545;p61"/>
          <p:cNvSpPr/>
          <p:nvPr/>
        </p:nvSpPr>
        <p:spPr>
          <a:xfrm>
            <a:off x="1825649" y="3654385"/>
            <a:ext cx="42777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p61"/>
          <p:cNvSpPr txBox="1"/>
          <p:nvPr/>
        </p:nvSpPr>
        <p:spPr>
          <a:xfrm>
            <a:off x="2486743" y="3740648"/>
            <a:ext cx="284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Automation and control</a:t>
            </a:r>
            <a:endParaRPr b="0" i="0" sz="1400" u="none" cap="none" strike="noStrike">
              <a:solidFill>
                <a:srgbClr val="000000"/>
              </a:solidFill>
              <a:latin typeface="Arial"/>
              <a:ea typeface="Arial"/>
              <a:cs typeface="Arial"/>
              <a:sym typeface="Arial"/>
            </a:endParaRPr>
          </a:p>
        </p:txBody>
      </p:sp>
      <p:sp>
        <p:nvSpPr>
          <p:cNvPr id="547" name="Google Shape;547;p61"/>
          <p:cNvSpPr/>
          <p:nvPr/>
        </p:nvSpPr>
        <p:spPr>
          <a:xfrm>
            <a:off x="1825649" y="4473931"/>
            <a:ext cx="42888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61"/>
          <p:cNvSpPr txBox="1"/>
          <p:nvPr/>
        </p:nvSpPr>
        <p:spPr>
          <a:xfrm>
            <a:off x="3228447" y="4569072"/>
            <a:ext cx="1382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Saves time</a:t>
            </a:r>
            <a:endParaRPr b="0" i="0" sz="1400" u="none" cap="none" strike="noStrike">
              <a:solidFill>
                <a:srgbClr val="000000"/>
              </a:solidFill>
              <a:latin typeface="Arial"/>
              <a:ea typeface="Arial"/>
              <a:cs typeface="Arial"/>
              <a:sym typeface="Arial"/>
            </a:endParaRPr>
          </a:p>
        </p:txBody>
      </p:sp>
      <p:sp>
        <p:nvSpPr>
          <p:cNvPr id="549" name="Google Shape;549;p61"/>
          <p:cNvSpPr/>
          <p:nvPr/>
        </p:nvSpPr>
        <p:spPr>
          <a:xfrm>
            <a:off x="1825649" y="5298785"/>
            <a:ext cx="43341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p61"/>
          <p:cNvSpPr txBox="1"/>
          <p:nvPr/>
        </p:nvSpPr>
        <p:spPr>
          <a:xfrm>
            <a:off x="2778375" y="5385048"/>
            <a:ext cx="2373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Increases efficiency</a:t>
            </a:r>
            <a:endParaRPr b="0" i="0" sz="1400" u="none" cap="none" strike="noStrike">
              <a:solidFill>
                <a:srgbClr val="000000"/>
              </a:solidFill>
              <a:latin typeface="Arial"/>
              <a:ea typeface="Arial"/>
              <a:cs typeface="Arial"/>
              <a:sym typeface="Arial"/>
            </a:endParaRPr>
          </a:p>
        </p:txBody>
      </p:sp>
      <p:sp>
        <p:nvSpPr>
          <p:cNvPr id="551" name="Google Shape;551;p61"/>
          <p:cNvSpPr/>
          <p:nvPr/>
        </p:nvSpPr>
        <p:spPr>
          <a:xfrm rot="5400000">
            <a:off x="6118794" y="2990969"/>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61"/>
          <p:cNvSpPr/>
          <p:nvPr/>
        </p:nvSpPr>
        <p:spPr>
          <a:xfrm rot="5400000">
            <a:off x="6178468" y="5477323"/>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3" name="Google Shape;553;p61"/>
          <p:cNvSpPr/>
          <p:nvPr/>
        </p:nvSpPr>
        <p:spPr>
          <a:xfrm rot="5400000">
            <a:off x="6126643" y="4632345"/>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p61"/>
          <p:cNvSpPr/>
          <p:nvPr/>
        </p:nvSpPr>
        <p:spPr>
          <a:xfrm rot="5400000">
            <a:off x="6119434" y="3823945"/>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p61"/>
          <p:cNvSpPr/>
          <p:nvPr/>
        </p:nvSpPr>
        <p:spPr>
          <a:xfrm>
            <a:off x="7451657" y="2838649"/>
            <a:ext cx="42888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61"/>
          <p:cNvSpPr txBox="1"/>
          <p:nvPr/>
        </p:nvSpPr>
        <p:spPr>
          <a:xfrm>
            <a:off x="8688005" y="2924912"/>
            <a:ext cx="1715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Compatibility</a:t>
            </a:r>
            <a:endParaRPr b="0" i="0" sz="1400" u="none" cap="none" strike="noStrike">
              <a:solidFill>
                <a:srgbClr val="000000"/>
              </a:solidFill>
              <a:latin typeface="Arial"/>
              <a:ea typeface="Arial"/>
              <a:cs typeface="Arial"/>
              <a:sym typeface="Arial"/>
            </a:endParaRPr>
          </a:p>
        </p:txBody>
      </p:sp>
      <p:sp>
        <p:nvSpPr>
          <p:cNvPr id="557" name="Google Shape;557;p61"/>
          <p:cNvSpPr/>
          <p:nvPr/>
        </p:nvSpPr>
        <p:spPr>
          <a:xfrm>
            <a:off x="7461105" y="3654385"/>
            <a:ext cx="42777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61"/>
          <p:cNvSpPr txBox="1"/>
          <p:nvPr/>
        </p:nvSpPr>
        <p:spPr>
          <a:xfrm>
            <a:off x="8812207" y="3740648"/>
            <a:ext cx="146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Complexity</a:t>
            </a:r>
            <a:endParaRPr b="0" i="0" sz="1400" u="none" cap="none" strike="noStrike">
              <a:solidFill>
                <a:srgbClr val="000000"/>
              </a:solidFill>
              <a:latin typeface="Arial"/>
              <a:ea typeface="Arial"/>
              <a:cs typeface="Arial"/>
              <a:sym typeface="Arial"/>
            </a:endParaRPr>
          </a:p>
        </p:txBody>
      </p:sp>
      <p:sp>
        <p:nvSpPr>
          <p:cNvPr id="559" name="Google Shape;559;p61"/>
          <p:cNvSpPr/>
          <p:nvPr/>
        </p:nvSpPr>
        <p:spPr>
          <a:xfrm>
            <a:off x="7461105" y="4473931"/>
            <a:ext cx="42888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p61"/>
          <p:cNvSpPr txBox="1"/>
          <p:nvPr/>
        </p:nvSpPr>
        <p:spPr>
          <a:xfrm>
            <a:off x="9040959" y="4569072"/>
            <a:ext cx="1028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Privacy</a:t>
            </a:r>
            <a:endParaRPr b="0" i="0" sz="1400" u="none" cap="none" strike="noStrike">
              <a:solidFill>
                <a:srgbClr val="000000"/>
              </a:solidFill>
              <a:latin typeface="Arial"/>
              <a:ea typeface="Arial"/>
              <a:cs typeface="Arial"/>
              <a:sym typeface="Arial"/>
            </a:endParaRPr>
          </a:p>
        </p:txBody>
      </p:sp>
      <p:sp>
        <p:nvSpPr>
          <p:cNvPr id="561" name="Google Shape;561;p61"/>
          <p:cNvSpPr/>
          <p:nvPr/>
        </p:nvSpPr>
        <p:spPr>
          <a:xfrm>
            <a:off x="7461105" y="5298785"/>
            <a:ext cx="43341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61"/>
          <p:cNvSpPr txBox="1"/>
          <p:nvPr/>
        </p:nvSpPr>
        <p:spPr>
          <a:xfrm>
            <a:off x="8641957" y="5385048"/>
            <a:ext cx="1917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Unemployment</a:t>
            </a:r>
            <a:endParaRPr b="0" i="0" sz="1400" u="none" cap="none" strike="noStrike">
              <a:solidFill>
                <a:srgbClr val="000000"/>
              </a:solidFill>
              <a:latin typeface="Arial"/>
              <a:ea typeface="Arial"/>
              <a:cs typeface="Arial"/>
              <a:sym typeface="Arial"/>
            </a:endParaRPr>
          </a:p>
        </p:txBody>
      </p:sp>
      <p:sp>
        <p:nvSpPr>
          <p:cNvPr id="563" name="Google Shape;563;p61"/>
          <p:cNvSpPr/>
          <p:nvPr/>
        </p:nvSpPr>
        <p:spPr>
          <a:xfrm rot="-5400000">
            <a:off x="7229807" y="2999079"/>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4" name="Google Shape;564;p61"/>
          <p:cNvSpPr/>
          <p:nvPr/>
        </p:nvSpPr>
        <p:spPr>
          <a:xfrm rot="-5400000">
            <a:off x="7240590" y="3819917"/>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61"/>
          <p:cNvSpPr/>
          <p:nvPr/>
        </p:nvSpPr>
        <p:spPr>
          <a:xfrm rot="-5400000">
            <a:off x="7242661" y="4640754"/>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61"/>
          <p:cNvSpPr/>
          <p:nvPr/>
        </p:nvSpPr>
        <p:spPr>
          <a:xfrm rot="-5400000">
            <a:off x="7243402" y="5471085"/>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7" name="Google Shape;567;p61"/>
          <p:cNvPicPr preferRelativeResize="0"/>
          <p:nvPr/>
        </p:nvPicPr>
        <p:blipFill rotWithShape="1">
          <a:blip r:embed="rId3">
            <a:alphaModFix/>
          </a:blip>
          <a:srcRect b="0" l="0" r="0" t="0"/>
          <a:stretch/>
        </p:blipFill>
        <p:spPr>
          <a:xfrm>
            <a:off x="6371686" y="1996151"/>
            <a:ext cx="773802" cy="424555"/>
          </a:xfrm>
          <a:prstGeom prst="rect">
            <a:avLst/>
          </a:prstGeom>
          <a:noFill/>
          <a:ln>
            <a:noFill/>
          </a:ln>
        </p:spPr>
      </p:pic>
      <p:pic>
        <p:nvPicPr>
          <p:cNvPr descr="Bullseye" id="568" name="Google Shape;568;p61"/>
          <p:cNvPicPr preferRelativeResize="0"/>
          <p:nvPr/>
        </p:nvPicPr>
        <p:blipFill rotWithShape="1">
          <a:blip r:embed="rId4">
            <a:alphaModFix/>
          </a:blip>
          <a:srcRect b="0" l="0" r="0" t="0"/>
          <a:stretch/>
        </p:blipFill>
        <p:spPr>
          <a:xfrm>
            <a:off x="7656857" y="2972028"/>
            <a:ext cx="291483" cy="291483"/>
          </a:xfrm>
          <a:prstGeom prst="rect">
            <a:avLst/>
          </a:prstGeom>
          <a:noFill/>
          <a:ln>
            <a:noFill/>
          </a:ln>
        </p:spPr>
      </p:pic>
      <p:pic>
        <p:nvPicPr>
          <p:cNvPr descr="Bullseye" id="569" name="Google Shape;569;p61"/>
          <p:cNvPicPr preferRelativeResize="0"/>
          <p:nvPr/>
        </p:nvPicPr>
        <p:blipFill rotWithShape="1">
          <a:blip r:embed="rId4">
            <a:alphaModFix/>
          </a:blip>
          <a:srcRect b="0" l="0" r="0" t="0"/>
          <a:stretch/>
        </p:blipFill>
        <p:spPr>
          <a:xfrm>
            <a:off x="7656857" y="3792866"/>
            <a:ext cx="291483" cy="291483"/>
          </a:xfrm>
          <a:prstGeom prst="rect">
            <a:avLst/>
          </a:prstGeom>
          <a:noFill/>
          <a:ln>
            <a:noFill/>
          </a:ln>
        </p:spPr>
      </p:pic>
      <p:pic>
        <p:nvPicPr>
          <p:cNvPr descr="Bullseye" id="570" name="Google Shape;570;p61"/>
          <p:cNvPicPr preferRelativeResize="0"/>
          <p:nvPr/>
        </p:nvPicPr>
        <p:blipFill rotWithShape="1">
          <a:blip r:embed="rId4">
            <a:alphaModFix/>
          </a:blip>
          <a:srcRect b="0" l="0" r="0" t="0"/>
          <a:stretch/>
        </p:blipFill>
        <p:spPr>
          <a:xfrm>
            <a:off x="7664833" y="4625336"/>
            <a:ext cx="291483" cy="291483"/>
          </a:xfrm>
          <a:prstGeom prst="rect">
            <a:avLst/>
          </a:prstGeom>
          <a:noFill/>
          <a:ln>
            <a:noFill/>
          </a:ln>
        </p:spPr>
      </p:pic>
      <p:pic>
        <p:nvPicPr>
          <p:cNvPr descr="Bullseye" id="571" name="Google Shape;571;p61"/>
          <p:cNvPicPr preferRelativeResize="0"/>
          <p:nvPr/>
        </p:nvPicPr>
        <p:blipFill rotWithShape="1">
          <a:blip r:embed="rId4">
            <a:alphaModFix/>
          </a:blip>
          <a:srcRect b="0" l="0" r="0" t="0"/>
          <a:stretch/>
        </p:blipFill>
        <p:spPr>
          <a:xfrm>
            <a:off x="7656857" y="5461670"/>
            <a:ext cx="291483" cy="291483"/>
          </a:xfrm>
          <a:prstGeom prst="rect">
            <a:avLst/>
          </a:prstGeom>
          <a:noFill/>
          <a:ln>
            <a:noFill/>
          </a:ln>
        </p:spPr>
      </p:pic>
      <p:pic>
        <p:nvPicPr>
          <p:cNvPr descr="Puzzle" id="572" name="Google Shape;572;p61"/>
          <p:cNvPicPr preferRelativeResize="0"/>
          <p:nvPr/>
        </p:nvPicPr>
        <p:blipFill rotWithShape="1">
          <a:blip r:embed="rId5">
            <a:alphaModFix/>
          </a:blip>
          <a:srcRect b="0" l="0" r="0" t="0"/>
          <a:stretch/>
        </p:blipFill>
        <p:spPr>
          <a:xfrm>
            <a:off x="2023470" y="2998572"/>
            <a:ext cx="265512" cy="265512"/>
          </a:xfrm>
          <a:prstGeom prst="rect">
            <a:avLst/>
          </a:prstGeom>
          <a:noFill/>
          <a:ln>
            <a:noFill/>
          </a:ln>
        </p:spPr>
      </p:pic>
      <p:pic>
        <p:nvPicPr>
          <p:cNvPr descr="Puzzle" id="573" name="Google Shape;573;p61"/>
          <p:cNvPicPr preferRelativeResize="0"/>
          <p:nvPr/>
        </p:nvPicPr>
        <p:blipFill rotWithShape="1">
          <a:blip r:embed="rId5">
            <a:alphaModFix/>
          </a:blip>
          <a:srcRect b="0" l="0" r="0" t="0"/>
          <a:stretch/>
        </p:blipFill>
        <p:spPr>
          <a:xfrm>
            <a:off x="2023470" y="3805851"/>
            <a:ext cx="265512" cy="265512"/>
          </a:xfrm>
          <a:prstGeom prst="rect">
            <a:avLst/>
          </a:prstGeom>
          <a:noFill/>
          <a:ln>
            <a:noFill/>
          </a:ln>
        </p:spPr>
      </p:pic>
      <p:pic>
        <p:nvPicPr>
          <p:cNvPr descr="Puzzle" id="574" name="Google Shape;574;p61"/>
          <p:cNvPicPr preferRelativeResize="0"/>
          <p:nvPr/>
        </p:nvPicPr>
        <p:blipFill rotWithShape="1">
          <a:blip r:embed="rId5">
            <a:alphaModFix/>
          </a:blip>
          <a:srcRect b="0" l="0" r="0" t="0"/>
          <a:stretch/>
        </p:blipFill>
        <p:spPr>
          <a:xfrm>
            <a:off x="2023470" y="4662246"/>
            <a:ext cx="265512" cy="265512"/>
          </a:xfrm>
          <a:prstGeom prst="rect">
            <a:avLst/>
          </a:prstGeom>
          <a:noFill/>
          <a:ln>
            <a:noFill/>
          </a:ln>
        </p:spPr>
      </p:pic>
      <p:pic>
        <p:nvPicPr>
          <p:cNvPr descr="Puzzle" id="575" name="Google Shape;575;p61"/>
          <p:cNvPicPr preferRelativeResize="0"/>
          <p:nvPr/>
        </p:nvPicPr>
        <p:blipFill rotWithShape="1">
          <a:blip r:embed="rId5">
            <a:alphaModFix/>
          </a:blip>
          <a:srcRect b="0" l="0" r="0" t="0"/>
          <a:stretch/>
        </p:blipFill>
        <p:spPr>
          <a:xfrm>
            <a:off x="2023470" y="5461670"/>
            <a:ext cx="265512" cy="265512"/>
          </a:xfrm>
          <a:prstGeom prst="rect">
            <a:avLst/>
          </a:prstGeom>
          <a:noFill/>
          <a:ln>
            <a:noFill/>
          </a:ln>
        </p:spPr>
      </p:pic>
      <p:pic>
        <p:nvPicPr>
          <p:cNvPr descr="Checklist RTL" id="576" name="Google Shape;576;p61"/>
          <p:cNvPicPr preferRelativeResize="0"/>
          <p:nvPr/>
        </p:nvPicPr>
        <p:blipFill rotWithShape="1">
          <a:blip r:embed="rId6">
            <a:alphaModFix/>
          </a:blip>
          <a:srcRect b="0" l="0" r="0" t="0"/>
          <a:stretch/>
        </p:blipFill>
        <p:spPr>
          <a:xfrm>
            <a:off x="1825647" y="1968457"/>
            <a:ext cx="655171" cy="655171"/>
          </a:xfrm>
          <a:prstGeom prst="rect">
            <a:avLst/>
          </a:prstGeom>
          <a:noFill/>
          <a:ln>
            <a:noFill/>
          </a:ln>
        </p:spPr>
      </p:pic>
      <p:pic>
        <p:nvPicPr>
          <p:cNvPr descr="Checkmark" id="577" name="Google Shape;577;p61"/>
          <p:cNvPicPr preferRelativeResize="0"/>
          <p:nvPr/>
        </p:nvPicPr>
        <p:blipFill rotWithShape="1">
          <a:blip r:embed="rId7">
            <a:alphaModFix/>
          </a:blip>
          <a:srcRect b="0" l="0" r="0" t="0"/>
          <a:stretch/>
        </p:blipFill>
        <p:spPr>
          <a:xfrm>
            <a:off x="5416355" y="2181176"/>
            <a:ext cx="268097" cy="268097"/>
          </a:xfrm>
          <a:prstGeom prst="rect">
            <a:avLst/>
          </a:prstGeom>
          <a:noFill/>
          <a:ln>
            <a:noFill/>
          </a:ln>
        </p:spPr>
      </p:pic>
      <p:pic>
        <p:nvPicPr>
          <p:cNvPr descr="Close" id="578" name="Google Shape;578;p61"/>
          <p:cNvPicPr preferRelativeResize="0"/>
          <p:nvPr/>
        </p:nvPicPr>
        <p:blipFill rotWithShape="1">
          <a:blip r:embed="rId8">
            <a:alphaModFix/>
          </a:blip>
          <a:srcRect b="0" l="0" r="0" t="0"/>
          <a:stretch/>
        </p:blipFill>
        <p:spPr>
          <a:xfrm>
            <a:off x="11087655" y="2199699"/>
            <a:ext cx="228934" cy="228934"/>
          </a:xfrm>
          <a:prstGeom prst="rect">
            <a:avLst/>
          </a:prstGeom>
          <a:noFill/>
          <a:ln>
            <a:noFill/>
          </a:ln>
        </p:spPr>
      </p:pic>
      <p:pic>
        <p:nvPicPr>
          <p:cNvPr descr="Contract" id="579" name="Google Shape;579;p61"/>
          <p:cNvPicPr preferRelativeResize="0"/>
          <p:nvPr/>
        </p:nvPicPr>
        <p:blipFill rotWithShape="1">
          <a:blip r:embed="rId9">
            <a:alphaModFix/>
          </a:blip>
          <a:srcRect b="0" l="0" r="0" t="0"/>
          <a:stretch/>
        </p:blipFill>
        <p:spPr>
          <a:xfrm>
            <a:off x="7435265" y="1959001"/>
            <a:ext cx="664627" cy="664627"/>
          </a:xfrm>
          <a:prstGeom prst="rect">
            <a:avLst/>
          </a:prstGeom>
          <a:noFill/>
          <a:ln>
            <a:noFill/>
          </a:ln>
        </p:spPr>
      </p:pic>
      <p:sp>
        <p:nvSpPr>
          <p:cNvPr id="580" name="Google Shape;580;p61"/>
          <p:cNvSpPr/>
          <p:nvPr/>
        </p:nvSpPr>
        <p:spPr>
          <a:xfrm>
            <a:off x="6664825" y="3008551"/>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1</a:t>
            </a:r>
            <a:endParaRPr b="1" i="0" sz="1400" u="none" cap="none" strike="noStrike">
              <a:solidFill>
                <a:schemeClr val="lt1"/>
              </a:solidFill>
              <a:latin typeface="Cambria"/>
              <a:ea typeface="Cambria"/>
              <a:cs typeface="Cambria"/>
              <a:sym typeface="Cambria"/>
            </a:endParaRPr>
          </a:p>
        </p:txBody>
      </p:sp>
      <p:sp>
        <p:nvSpPr>
          <p:cNvPr id="581" name="Google Shape;581;p61"/>
          <p:cNvSpPr/>
          <p:nvPr/>
        </p:nvSpPr>
        <p:spPr>
          <a:xfrm>
            <a:off x="6655097" y="3809635"/>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2</a:t>
            </a:r>
            <a:endParaRPr b="1" i="0" sz="1400" u="none" cap="none" strike="noStrike">
              <a:solidFill>
                <a:schemeClr val="lt1"/>
              </a:solidFill>
              <a:latin typeface="Cambria"/>
              <a:ea typeface="Cambria"/>
              <a:cs typeface="Cambria"/>
              <a:sym typeface="Cambria"/>
            </a:endParaRPr>
          </a:p>
        </p:txBody>
      </p:sp>
      <p:sp>
        <p:nvSpPr>
          <p:cNvPr id="582" name="Google Shape;582;p61"/>
          <p:cNvSpPr/>
          <p:nvPr/>
        </p:nvSpPr>
        <p:spPr>
          <a:xfrm>
            <a:off x="6664770" y="4610719"/>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3</a:t>
            </a:r>
            <a:endParaRPr b="1" i="0" sz="1400" u="none" cap="none" strike="noStrike">
              <a:solidFill>
                <a:schemeClr val="lt1"/>
              </a:solidFill>
              <a:latin typeface="Cambria"/>
              <a:ea typeface="Cambria"/>
              <a:cs typeface="Cambria"/>
              <a:sym typeface="Cambria"/>
            </a:endParaRPr>
          </a:p>
        </p:txBody>
      </p:sp>
      <p:sp>
        <p:nvSpPr>
          <p:cNvPr id="583" name="Google Shape;583;p61"/>
          <p:cNvSpPr/>
          <p:nvPr/>
        </p:nvSpPr>
        <p:spPr>
          <a:xfrm>
            <a:off x="6673948" y="5461670"/>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4</a:t>
            </a:r>
            <a:endParaRPr b="1" i="0" sz="1400" u="none" cap="none" strike="noStrike">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1000"/>
                                        <p:tgtEl>
                                          <p:spTgt spid="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0" st="0"/>
                                            </p:txEl>
                                          </p:spTgt>
                                        </p:tgtEl>
                                        <p:attrNameLst>
                                          <p:attrName>style.visibility</p:attrName>
                                        </p:attrNameLst>
                                      </p:cBhvr>
                                      <p:to>
                                        <p:strVal val="visible"/>
                                      </p:to>
                                    </p:set>
                                    <p:animEffect filter="fade" transition="in">
                                      <p:cBhvr>
                                        <p:cTn dur="1000"/>
                                        <p:tgtEl>
                                          <p:spTgt spid="5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animEffect filter="fade" transition="in">
                                      <p:cBhvr>
                                        <p:cTn dur="1000"/>
                                        <p:tgtEl>
                                          <p:spTgt spid="5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1000"/>
                                        <p:tgtEl>
                                          <p:spTgt spid="5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type="title"/>
          </p:nvPr>
        </p:nvSpPr>
        <p:spPr>
          <a:xfrm>
            <a:off x="1180367" y="393260"/>
            <a:ext cx="118302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Home Automation</a:t>
            </a:r>
            <a:endParaRPr b="1">
              <a:solidFill>
                <a:srgbClr val="002060"/>
              </a:solidFill>
              <a:latin typeface="Cambria"/>
              <a:ea typeface="Cambria"/>
              <a:cs typeface="Cambria"/>
              <a:sym typeface="Cambria"/>
            </a:endParaRPr>
          </a:p>
        </p:txBody>
      </p:sp>
      <p:pic>
        <p:nvPicPr>
          <p:cNvPr id="589" name="Google Shape;589;p62"/>
          <p:cNvPicPr preferRelativeResize="0"/>
          <p:nvPr>
            <p:ph idx="1" type="body"/>
          </p:nvPr>
        </p:nvPicPr>
        <p:blipFill rotWithShape="1">
          <a:blip r:embed="rId3">
            <a:alphaModFix/>
          </a:blip>
          <a:srcRect b="0" l="0" r="0" t="0"/>
          <a:stretch/>
        </p:blipFill>
        <p:spPr>
          <a:xfrm>
            <a:off x="2506662" y="1718823"/>
            <a:ext cx="8702700" cy="43512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txBox="1"/>
          <p:nvPr>
            <p:ph type="title"/>
          </p:nvPr>
        </p:nvSpPr>
        <p:spPr>
          <a:xfrm>
            <a:off x="685801" y="273050"/>
            <a:ext cx="4512470" cy="116205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Font typeface="Calibri"/>
              <a:buNone/>
            </a:pPr>
            <a:r>
              <a:rPr lang="en-GB">
                <a:latin typeface="Calibri"/>
                <a:ea typeface="Calibri"/>
                <a:cs typeface="Calibri"/>
                <a:sym typeface="Calibri"/>
              </a:rPr>
              <a:t>IoT and Smart</a:t>
            </a:r>
            <a:r>
              <a:rPr lang="en-GB">
                <a:solidFill>
                  <a:srgbClr val="C00000"/>
                </a:solidFill>
                <a:latin typeface="Calibri"/>
                <a:ea typeface="Calibri"/>
                <a:cs typeface="Calibri"/>
                <a:sym typeface="Calibri"/>
              </a:rPr>
              <a:t> Homes</a:t>
            </a:r>
            <a:endParaRPr>
              <a:solidFill>
                <a:srgbClr val="C00000"/>
              </a:solidFill>
              <a:latin typeface="Calibri"/>
              <a:ea typeface="Calibri"/>
              <a:cs typeface="Calibri"/>
              <a:sym typeface="Calibri"/>
            </a:endParaRPr>
          </a:p>
        </p:txBody>
      </p:sp>
      <p:sp>
        <p:nvSpPr>
          <p:cNvPr id="595" name="Google Shape;595;p63"/>
          <p:cNvSpPr txBox="1"/>
          <p:nvPr>
            <p:ph idx="2" type="body"/>
          </p:nvPr>
        </p:nvSpPr>
        <p:spPr>
          <a:xfrm>
            <a:off x="1053515" y="1636295"/>
            <a:ext cx="6147386" cy="404261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lt1"/>
              </a:buClr>
              <a:buSzPts val="2000"/>
              <a:buNone/>
            </a:pPr>
            <a:r>
              <a:rPr lang="en-GB" sz="2000">
                <a:solidFill>
                  <a:schemeClr val="lt1"/>
                </a:solidFill>
                <a:latin typeface="Calibri"/>
                <a:ea typeface="Calibri"/>
                <a:cs typeface="Calibri"/>
                <a:sym typeface="Calibri"/>
              </a:rPr>
              <a:t>.</a:t>
            </a:r>
            <a:r>
              <a:rPr i="1" lang="en-GB" sz="2000">
                <a:solidFill>
                  <a:srgbClr val="C00000"/>
                </a:solidFill>
                <a:latin typeface="Calibri"/>
                <a:ea typeface="Calibri"/>
                <a:cs typeface="Calibri"/>
                <a:sym typeface="Calibri"/>
              </a:rPr>
              <a:t>IOT</a:t>
            </a:r>
            <a:r>
              <a:rPr lang="en-GB" sz="2000">
                <a:solidFill>
                  <a:srgbClr val="22508A"/>
                </a:solidFill>
                <a:latin typeface="Calibri"/>
                <a:ea typeface="Calibri"/>
                <a:cs typeface="Calibri"/>
                <a:sym typeface="Calibri"/>
              </a:rPr>
              <a:t>- </a:t>
            </a:r>
            <a:r>
              <a:rPr lang="en-GB" sz="2000">
                <a:solidFill>
                  <a:schemeClr val="dk2"/>
                </a:solidFill>
                <a:latin typeface="Calibri"/>
                <a:ea typeface="Calibri"/>
                <a:cs typeface="Calibri"/>
                <a:sym typeface="Calibri"/>
              </a:rPr>
              <a:t>The interconnection via the Internet of devices (sensors, controllers, actuators, buses and interaction system) embedded in everyday objects, enabling them to send and receive data.</a:t>
            </a:r>
            <a:endParaRPr/>
          </a:p>
          <a:p>
            <a:pPr indent="0" lvl="0" marL="0" rtl="0" algn="just">
              <a:lnSpc>
                <a:spcPct val="100000"/>
              </a:lnSpc>
              <a:spcBef>
                <a:spcPts val="400"/>
              </a:spcBef>
              <a:spcAft>
                <a:spcPts val="0"/>
              </a:spcAft>
              <a:buClr>
                <a:schemeClr val="dk1"/>
              </a:buClr>
              <a:buSzPts val="2000"/>
              <a:buNone/>
            </a:pPr>
            <a:r>
              <a:t/>
            </a:r>
            <a:endParaRPr sz="2000">
              <a:solidFill>
                <a:schemeClr val="dk2"/>
              </a:solidFill>
              <a:latin typeface="Calibri"/>
              <a:ea typeface="Calibri"/>
              <a:cs typeface="Calibri"/>
              <a:sym typeface="Calibri"/>
            </a:endParaRPr>
          </a:p>
          <a:p>
            <a:pPr indent="0" lvl="0" marL="0" rtl="0" algn="just">
              <a:lnSpc>
                <a:spcPct val="100000"/>
              </a:lnSpc>
              <a:spcBef>
                <a:spcPts val="400"/>
              </a:spcBef>
              <a:spcAft>
                <a:spcPts val="0"/>
              </a:spcAft>
              <a:buClr>
                <a:srgbClr val="C00000"/>
              </a:buClr>
              <a:buSzPts val="2000"/>
              <a:buNone/>
            </a:pPr>
            <a:r>
              <a:rPr i="1" lang="en-GB" sz="2000">
                <a:solidFill>
                  <a:srgbClr val="C00000"/>
                </a:solidFill>
                <a:latin typeface="Calibri"/>
                <a:ea typeface="Calibri"/>
                <a:cs typeface="Calibri"/>
                <a:sym typeface="Calibri"/>
              </a:rPr>
              <a:t>Smart Home-</a:t>
            </a:r>
            <a:r>
              <a:rPr lang="en-GB" sz="2000">
                <a:latin typeface="Calibri"/>
                <a:ea typeface="Calibri"/>
                <a:cs typeface="Calibri"/>
                <a:sym typeface="Calibri"/>
              </a:rPr>
              <a:t> </a:t>
            </a:r>
            <a:r>
              <a:rPr lang="en-GB" sz="2000">
                <a:solidFill>
                  <a:schemeClr val="dk2"/>
                </a:solidFill>
                <a:latin typeface="Calibri"/>
                <a:ea typeface="Calibri"/>
                <a:cs typeface="Calibri"/>
                <a:sym typeface="Calibri"/>
              </a:rPr>
              <a:t>It is an Internet of Things (</a:t>
            </a:r>
            <a:r>
              <a:rPr b="1" lang="en-GB" sz="2000">
                <a:solidFill>
                  <a:schemeClr val="dk2"/>
                </a:solidFill>
                <a:latin typeface="Calibri"/>
                <a:ea typeface="Calibri"/>
                <a:cs typeface="Calibri"/>
                <a:sym typeface="Calibri"/>
              </a:rPr>
              <a:t>IoT</a:t>
            </a:r>
            <a:r>
              <a:rPr lang="en-GB" sz="2000">
                <a:solidFill>
                  <a:schemeClr val="dk2"/>
                </a:solidFill>
                <a:latin typeface="Calibri"/>
                <a:ea typeface="Calibri"/>
                <a:cs typeface="Calibri"/>
                <a:sym typeface="Calibri"/>
              </a:rPr>
              <a:t>) application that utilizes the Internet to monitor and control appliances using a home automation system.</a:t>
            </a:r>
            <a:endParaRPr sz="2000">
              <a:solidFill>
                <a:schemeClr val="dk2"/>
              </a:solidFill>
              <a:latin typeface="Calibri"/>
              <a:ea typeface="Calibri"/>
              <a:cs typeface="Calibri"/>
              <a:sym typeface="Calibri"/>
            </a:endParaRPr>
          </a:p>
        </p:txBody>
      </p:sp>
      <p:pic>
        <p:nvPicPr>
          <p:cNvPr descr="smart-home-ai-iot.jpg" id="596" name="Google Shape;596;p63"/>
          <p:cNvPicPr preferRelativeResize="0"/>
          <p:nvPr>
            <p:ph idx="1" type="body"/>
          </p:nvPr>
        </p:nvPicPr>
        <p:blipFill rotWithShape="1">
          <a:blip r:embed="rId3">
            <a:alphaModFix/>
          </a:blip>
          <a:srcRect b="0" l="0" r="0" t="0"/>
          <a:stretch/>
        </p:blipFill>
        <p:spPr>
          <a:xfrm>
            <a:off x="7688180" y="1612233"/>
            <a:ext cx="4818646" cy="3910263"/>
          </a:xfrm>
          <a:prstGeom prst="rect">
            <a:avLst/>
          </a:prstGeom>
          <a:noFill/>
          <a:ln>
            <a:noFill/>
          </a:ln>
        </p:spPr>
      </p:pic>
      <p:pic>
        <p:nvPicPr>
          <p:cNvPr id="597" name="Google Shape;597;p63"/>
          <p:cNvPicPr preferRelativeResize="0"/>
          <p:nvPr/>
        </p:nvPicPr>
        <p:blipFill rotWithShape="1">
          <a:blip r:embed="rId4">
            <a:alphaModFix/>
          </a:blip>
          <a:srcRect b="0" l="0" r="0" t="0"/>
          <a:stretch/>
        </p:blipFill>
        <p:spPr>
          <a:xfrm>
            <a:off x="11883662" y="305004"/>
            <a:ext cx="691173" cy="563701"/>
          </a:xfrm>
          <a:prstGeom prst="rect">
            <a:avLst/>
          </a:prstGeom>
          <a:noFill/>
          <a:ln>
            <a:noFill/>
          </a:ln>
        </p:spPr>
      </p:pic>
      <p:sp>
        <p:nvSpPr>
          <p:cNvPr id="598" name="Google Shape;598;p63"/>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GB"/>
              <a:t>What is a </a:t>
            </a:r>
            <a:r>
              <a:rPr lang="en-GB">
                <a:solidFill>
                  <a:srgbClr val="C00000"/>
                </a:solidFill>
              </a:rPr>
              <a:t>Smart Home ?</a:t>
            </a:r>
            <a:endParaRPr/>
          </a:p>
        </p:txBody>
      </p:sp>
      <p:sp>
        <p:nvSpPr>
          <p:cNvPr id="604" name="Google Shape;604;p64"/>
          <p:cNvSpPr txBox="1"/>
          <p:nvPr>
            <p:ph idx="1" type="body"/>
          </p:nvPr>
        </p:nvSpPr>
        <p:spPr>
          <a:xfrm>
            <a:off x="1243013" y="1600200"/>
            <a:ext cx="5362325" cy="4572000"/>
          </a:xfrm>
          <a:prstGeom prst="rect">
            <a:avLst/>
          </a:prstGeom>
          <a:noFill/>
          <a:ln>
            <a:noFill/>
          </a:ln>
        </p:spPr>
        <p:txBody>
          <a:bodyPr anchorCtr="0" anchor="t" bIns="45700" lIns="91425" spcFirstLastPara="1" rIns="91425" wrap="square" tIns="45700">
            <a:normAutofit/>
          </a:bodyPr>
          <a:lstStyle/>
          <a:p>
            <a:pPr indent="-342900" lvl="0" marL="342900" rtl="0" algn="just">
              <a:lnSpc>
                <a:spcPct val="114000"/>
              </a:lnSpc>
              <a:spcBef>
                <a:spcPts val="0"/>
              </a:spcBef>
              <a:spcAft>
                <a:spcPts val="0"/>
              </a:spcAft>
              <a:buClr>
                <a:schemeClr val="dk1"/>
              </a:buClr>
              <a:buSzPts val="3200"/>
              <a:buChar char="•"/>
            </a:pPr>
            <a:r>
              <a:rPr lang="en-GB">
                <a:latin typeface="Calibri"/>
                <a:ea typeface="Calibri"/>
                <a:cs typeface="Calibri"/>
                <a:sym typeface="Calibri"/>
              </a:rPr>
              <a:t>A smart home provides comfort, security and energy efficiency to its owners, regardless of whether anyone is home.</a:t>
            </a:r>
            <a:endParaRPr/>
          </a:p>
        </p:txBody>
      </p:sp>
      <p:sp>
        <p:nvSpPr>
          <p:cNvPr id="605" name="Google Shape;605;p64"/>
          <p:cNvSpPr/>
          <p:nvPr/>
        </p:nvSpPr>
        <p:spPr>
          <a:xfrm>
            <a:off x="8026567" y="2057400"/>
            <a:ext cx="3925302" cy="794085"/>
          </a:xfrm>
          <a:prstGeom prst="rect">
            <a:avLst/>
          </a:prstGeom>
          <a:solidFill>
            <a:schemeClr val="accent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Home Appliances remotely controlled</a:t>
            </a:r>
            <a:endParaRPr b="0" i="0" sz="1800" u="none" cap="none" strike="noStrike">
              <a:solidFill>
                <a:schemeClr val="lt1"/>
              </a:solidFill>
              <a:latin typeface="Calibri"/>
              <a:ea typeface="Calibri"/>
              <a:cs typeface="Calibri"/>
              <a:sym typeface="Calibri"/>
            </a:endParaRPr>
          </a:p>
        </p:txBody>
      </p:sp>
      <p:sp>
        <p:nvSpPr>
          <p:cNvPr id="606" name="Google Shape;606;p64"/>
          <p:cNvSpPr/>
          <p:nvPr/>
        </p:nvSpPr>
        <p:spPr>
          <a:xfrm>
            <a:off x="8053639" y="4812632"/>
            <a:ext cx="3925200" cy="794100"/>
          </a:xfrm>
          <a:prstGeom prst="rect">
            <a:avLst/>
          </a:prstGeom>
          <a:solidFill>
            <a:schemeClr val="accent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Appliances can talk to each other </a:t>
            </a:r>
            <a:endParaRPr b="0" i="0" sz="1800" u="none" cap="none" strike="noStrike">
              <a:solidFill>
                <a:schemeClr val="lt1"/>
              </a:solidFill>
              <a:latin typeface="Calibri"/>
              <a:ea typeface="Calibri"/>
              <a:cs typeface="Calibri"/>
              <a:sym typeface="Calibri"/>
            </a:endParaRPr>
          </a:p>
        </p:txBody>
      </p:sp>
      <p:sp>
        <p:nvSpPr>
          <p:cNvPr id="607" name="Google Shape;607;p64"/>
          <p:cNvSpPr/>
          <p:nvPr/>
        </p:nvSpPr>
        <p:spPr>
          <a:xfrm>
            <a:off x="8053639" y="3404938"/>
            <a:ext cx="3925302" cy="794085"/>
          </a:xfrm>
          <a:prstGeom prst="rect">
            <a:avLst/>
          </a:prstGeom>
          <a:solidFill>
            <a:schemeClr val="accent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The Appliances can send you notifications and updates</a:t>
            </a:r>
            <a:endParaRPr b="0" i="0" sz="1800" u="none" cap="none" strike="noStrike">
              <a:solidFill>
                <a:schemeClr val="lt1"/>
              </a:solidFill>
              <a:latin typeface="Calibri"/>
              <a:ea typeface="Calibri"/>
              <a:cs typeface="Calibri"/>
              <a:sym typeface="Calibri"/>
            </a:endParaRPr>
          </a:p>
        </p:txBody>
      </p:sp>
      <p:pic>
        <p:nvPicPr>
          <p:cNvPr descr="3780891588583434.jpg" id="608" name="Google Shape;608;p64"/>
          <p:cNvPicPr preferRelativeResize="0"/>
          <p:nvPr/>
        </p:nvPicPr>
        <p:blipFill rotWithShape="1">
          <a:blip r:embed="rId3">
            <a:alphaModFix/>
          </a:blip>
          <a:srcRect b="0" l="0" r="0" t="0"/>
          <a:stretch/>
        </p:blipFill>
        <p:spPr>
          <a:xfrm>
            <a:off x="1360772" y="3429001"/>
            <a:ext cx="5163352" cy="2899610"/>
          </a:xfrm>
          <a:prstGeom prst="rect">
            <a:avLst/>
          </a:prstGeom>
          <a:noFill/>
          <a:ln>
            <a:noFill/>
          </a:ln>
        </p:spPr>
      </p:pic>
      <p:pic>
        <p:nvPicPr>
          <p:cNvPr id="609" name="Google Shape;609;p64"/>
          <p:cNvPicPr preferRelativeResize="0"/>
          <p:nvPr/>
        </p:nvPicPr>
        <p:blipFill rotWithShape="1">
          <a:blip r:embed="rId4">
            <a:alphaModFix/>
          </a:blip>
          <a:srcRect b="0" l="0" r="0" t="0"/>
          <a:stretch/>
        </p:blipFill>
        <p:spPr>
          <a:xfrm>
            <a:off x="11829520" y="317036"/>
            <a:ext cx="691173" cy="563701"/>
          </a:xfrm>
          <a:prstGeom prst="rect">
            <a:avLst/>
          </a:prstGeom>
          <a:noFill/>
          <a:ln>
            <a:noFill/>
          </a:ln>
        </p:spPr>
      </p:pic>
      <p:sp>
        <p:nvSpPr>
          <p:cNvPr id="610" name="Google Shape;610;p64"/>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5"/>
          <p:cNvSpPr txBox="1"/>
          <p:nvPr>
            <p:ph type="title"/>
          </p:nvPr>
        </p:nvSpPr>
        <p:spPr>
          <a:xfrm>
            <a:off x="685801" y="273050"/>
            <a:ext cx="4512470" cy="116205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Font typeface="Calibri"/>
              <a:buNone/>
            </a:pPr>
            <a:r>
              <a:rPr lang="en-GB"/>
              <a:t>What makes them </a:t>
            </a:r>
            <a:r>
              <a:rPr lang="en-GB">
                <a:solidFill>
                  <a:srgbClr val="C00000"/>
                </a:solidFill>
              </a:rPr>
              <a:t>better</a:t>
            </a:r>
            <a:r>
              <a:rPr lang="en-GB"/>
              <a:t> ?</a:t>
            </a:r>
            <a:endParaRPr/>
          </a:p>
        </p:txBody>
      </p:sp>
      <p:grpSp>
        <p:nvGrpSpPr>
          <p:cNvPr id="616" name="Google Shape;616;p65"/>
          <p:cNvGrpSpPr/>
          <p:nvPr/>
        </p:nvGrpSpPr>
        <p:grpSpPr>
          <a:xfrm>
            <a:off x="1482135" y="1675198"/>
            <a:ext cx="5258562" cy="4590444"/>
            <a:chOff x="602325" y="2809"/>
            <a:chExt cx="5258562" cy="4590444"/>
          </a:xfrm>
        </p:grpSpPr>
        <p:sp>
          <p:nvSpPr>
            <p:cNvPr id="617" name="Google Shape;617;p65"/>
            <p:cNvSpPr/>
            <p:nvPr/>
          </p:nvSpPr>
          <p:spPr>
            <a:xfrm rot="10800000">
              <a:off x="629704" y="2809"/>
              <a:ext cx="5203805" cy="741107"/>
            </a:xfrm>
            <a:prstGeom prst="homePlate">
              <a:avLst>
                <a:gd fmla="val 50000"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5"/>
            <p:cNvSpPr txBox="1"/>
            <p:nvPr/>
          </p:nvSpPr>
          <p:spPr>
            <a:xfrm>
              <a:off x="814981" y="2809"/>
              <a:ext cx="5018528" cy="741107"/>
            </a:xfrm>
            <a:prstGeom prst="rect">
              <a:avLst/>
            </a:prstGeom>
            <a:noFill/>
            <a:ln>
              <a:noFill/>
            </a:ln>
          </p:spPr>
          <p:txBody>
            <a:bodyPr anchorCtr="0" anchor="ctr" bIns="76200" lIns="326800" spcFirstLastPara="1" rIns="142225"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en-GB" sz="2000" u="none" cap="none" strike="noStrike">
                  <a:solidFill>
                    <a:schemeClr val="lt1"/>
                  </a:solidFill>
                  <a:latin typeface="Calibri"/>
                  <a:ea typeface="Calibri"/>
                  <a:cs typeface="Calibri"/>
                  <a:sym typeface="Calibri"/>
                </a:rPr>
                <a:t>Provides comfort</a:t>
              </a:r>
              <a:endParaRPr b="1" i="0" sz="2000" u="none" cap="none" strike="noStrike">
                <a:solidFill>
                  <a:schemeClr val="lt1"/>
                </a:solidFill>
                <a:latin typeface="Calibri"/>
                <a:ea typeface="Calibri"/>
                <a:cs typeface="Calibri"/>
                <a:sym typeface="Calibri"/>
              </a:endParaRPr>
            </a:p>
          </p:txBody>
        </p:sp>
        <p:sp>
          <p:nvSpPr>
            <p:cNvPr id="619" name="Google Shape;619;p65"/>
            <p:cNvSpPr/>
            <p:nvPr/>
          </p:nvSpPr>
          <p:spPr>
            <a:xfrm>
              <a:off x="712034" y="2809"/>
              <a:ext cx="741107" cy="741107"/>
            </a:xfrm>
            <a:prstGeom prst="ellipse">
              <a:avLst/>
            </a:prstGeom>
            <a:blipFill rotWithShape="1">
              <a:blip r:embed="rId3">
                <a:alphaModFix/>
              </a:blip>
              <a:stretch>
                <a:fillRect b="0" l="0" r="0" t="0"/>
              </a:stretch>
            </a:blip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5"/>
            <p:cNvSpPr/>
            <p:nvPr/>
          </p:nvSpPr>
          <p:spPr>
            <a:xfrm rot="10800000">
              <a:off x="625513" y="965144"/>
              <a:ext cx="5212186" cy="741107"/>
            </a:xfrm>
            <a:prstGeom prst="homePlate">
              <a:avLst>
                <a:gd fmla="val 50000" name="adj"/>
              </a:avLst>
            </a:prstGeom>
            <a:gradFill>
              <a:gsLst>
                <a:gs pos="0">
                  <a:srgbClr val="443A85"/>
                </a:gs>
                <a:gs pos="80000">
                  <a:srgbClr val="594DAF"/>
                </a:gs>
                <a:gs pos="100000">
                  <a:srgbClr val="594BB2"/>
                </a:gs>
              </a:gsLst>
              <a:lin ang="16200000" scaled="0"/>
            </a:grad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5"/>
            <p:cNvSpPr txBox="1"/>
            <p:nvPr/>
          </p:nvSpPr>
          <p:spPr>
            <a:xfrm>
              <a:off x="810790" y="965144"/>
              <a:ext cx="5026909" cy="741107"/>
            </a:xfrm>
            <a:prstGeom prst="rect">
              <a:avLst/>
            </a:prstGeom>
            <a:noFill/>
            <a:ln>
              <a:noFill/>
            </a:ln>
          </p:spPr>
          <p:txBody>
            <a:bodyPr anchorCtr="0" anchor="ctr" bIns="76200" lIns="326800" spcFirstLastPara="1" rIns="142225"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en-GB" sz="2000" u="none" cap="none" strike="noStrike">
                  <a:solidFill>
                    <a:schemeClr val="lt1"/>
                  </a:solidFill>
                  <a:latin typeface="Calibri"/>
                  <a:ea typeface="Calibri"/>
                  <a:cs typeface="Calibri"/>
                  <a:sym typeface="Calibri"/>
                </a:rPr>
                <a:t>Reduce energy consumption</a:t>
              </a:r>
              <a:endParaRPr b="1" i="0" sz="2000" u="none" cap="none" strike="noStrike">
                <a:solidFill>
                  <a:schemeClr val="lt1"/>
                </a:solidFill>
                <a:latin typeface="Calibri"/>
                <a:ea typeface="Calibri"/>
                <a:cs typeface="Calibri"/>
                <a:sym typeface="Calibri"/>
              </a:endParaRPr>
            </a:p>
          </p:txBody>
        </p:sp>
        <p:sp>
          <p:nvSpPr>
            <p:cNvPr id="622" name="Google Shape;622;p65"/>
            <p:cNvSpPr/>
            <p:nvPr/>
          </p:nvSpPr>
          <p:spPr>
            <a:xfrm>
              <a:off x="675957" y="953115"/>
              <a:ext cx="741107" cy="741107"/>
            </a:xfrm>
            <a:prstGeom prst="ellipse">
              <a:avLst/>
            </a:prstGeom>
            <a:blipFill rotWithShape="1">
              <a:blip r:embed="rId4">
                <a:alphaModFix/>
              </a:blip>
              <a:stretch>
                <a:fillRect b="0" l="0" r="0" t="0"/>
              </a:stretch>
            </a:blip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5"/>
            <p:cNvSpPr/>
            <p:nvPr/>
          </p:nvSpPr>
          <p:spPr>
            <a:xfrm rot="10800000">
              <a:off x="617132" y="1927478"/>
              <a:ext cx="5228949" cy="741107"/>
            </a:xfrm>
            <a:prstGeom prst="homePlate">
              <a:avLst>
                <a:gd fmla="val 50000" name="adj"/>
              </a:avLst>
            </a:prstGeom>
            <a:gradFill>
              <a:gsLst>
                <a:gs pos="0">
                  <a:srgbClr val="34438D"/>
                </a:gs>
                <a:gs pos="80000">
                  <a:srgbClr val="4557BA"/>
                </a:gs>
                <a:gs pos="100000">
                  <a:srgbClr val="4357BD"/>
                </a:gs>
              </a:gsLst>
              <a:lin ang="16200000" scaled="0"/>
            </a:grad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txBox="1"/>
            <p:nvPr/>
          </p:nvSpPr>
          <p:spPr>
            <a:xfrm>
              <a:off x="802409" y="1927478"/>
              <a:ext cx="5043672" cy="741107"/>
            </a:xfrm>
            <a:prstGeom prst="rect">
              <a:avLst/>
            </a:prstGeom>
            <a:noFill/>
            <a:ln>
              <a:noFill/>
            </a:ln>
          </p:spPr>
          <p:txBody>
            <a:bodyPr anchorCtr="0" anchor="ctr" bIns="76200" lIns="326800" spcFirstLastPara="1" rIns="142225" wrap="square" tIns="76200">
              <a:noAutofit/>
            </a:bodyPr>
            <a:lstStyle/>
            <a:p>
              <a:pPr indent="0" lvl="0" marL="0" marR="0" rtl="0" algn="ctr">
                <a:lnSpc>
                  <a:spcPct val="90000"/>
                </a:lnSpc>
                <a:spcBef>
                  <a:spcPts val="0"/>
                </a:spcBef>
                <a:spcAft>
                  <a:spcPts val="0"/>
                </a:spcAft>
                <a:buClr>
                  <a:srgbClr val="000000"/>
                </a:buClr>
                <a:buSzPts val="2000"/>
                <a:buFont typeface="Arial"/>
                <a:buNone/>
              </a:pPr>
              <a:r>
                <a:rPr b="1" i="0" lang="en-GB" sz="2000" u="none" cap="none" strike="noStrike">
                  <a:solidFill>
                    <a:schemeClr val="lt1"/>
                  </a:solidFill>
                  <a:latin typeface="Calibri"/>
                  <a:ea typeface="Calibri"/>
                  <a:cs typeface="Calibri"/>
                  <a:sym typeface="Calibri"/>
                </a:rPr>
                <a:t>Cost savings</a:t>
              </a:r>
              <a:endParaRPr b="1" i="0" sz="2000" u="none" cap="none" strike="noStrike">
                <a:solidFill>
                  <a:schemeClr val="lt1"/>
                </a:solidFill>
                <a:latin typeface="Calibri"/>
                <a:ea typeface="Calibri"/>
                <a:cs typeface="Calibri"/>
                <a:sym typeface="Calibri"/>
              </a:endParaRPr>
            </a:p>
          </p:txBody>
        </p:sp>
        <p:sp>
          <p:nvSpPr>
            <p:cNvPr id="625" name="Google Shape;625;p65"/>
            <p:cNvSpPr/>
            <p:nvPr/>
          </p:nvSpPr>
          <p:spPr>
            <a:xfrm>
              <a:off x="613804" y="1915457"/>
              <a:ext cx="769203" cy="741107"/>
            </a:xfrm>
            <a:prstGeom prst="ellipse">
              <a:avLst/>
            </a:prstGeom>
            <a:blipFill rotWithShape="1">
              <a:blip r:embed="rId5">
                <a:alphaModFix/>
              </a:blip>
              <a:stretch>
                <a:fillRect b="0" l="0" r="0" t="0"/>
              </a:stretch>
            </a:blip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5"/>
            <p:cNvSpPr/>
            <p:nvPr/>
          </p:nvSpPr>
          <p:spPr>
            <a:xfrm rot="10800000">
              <a:off x="612984" y="2889812"/>
              <a:ext cx="5237244" cy="741107"/>
            </a:xfrm>
            <a:prstGeom prst="homePlate">
              <a:avLst>
                <a:gd fmla="val 50000" name="adj"/>
              </a:avLst>
            </a:prstGeom>
            <a:gradFill>
              <a:gsLst>
                <a:gs pos="0">
                  <a:srgbClr val="2D5F97"/>
                </a:gs>
                <a:gs pos="80000">
                  <a:srgbClr val="3C7DC5"/>
                </a:gs>
                <a:gs pos="100000">
                  <a:srgbClr val="397EC9"/>
                </a:gs>
              </a:gsLst>
              <a:lin ang="16200000" scaled="0"/>
            </a:grad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5"/>
            <p:cNvSpPr txBox="1"/>
            <p:nvPr/>
          </p:nvSpPr>
          <p:spPr>
            <a:xfrm>
              <a:off x="798261" y="2889812"/>
              <a:ext cx="5051967" cy="741107"/>
            </a:xfrm>
            <a:prstGeom prst="rect">
              <a:avLst/>
            </a:prstGeom>
            <a:noFill/>
            <a:ln>
              <a:noFill/>
            </a:ln>
          </p:spPr>
          <p:txBody>
            <a:bodyPr anchorCtr="0" anchor="ctr" bIns="80000" lIns="326800" spcFirstLastPara="1" rIns="14935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en-GB" sz="2100" u="none" cap="none" strike="noStrike">
                  <a:solidFill>
                    <a:schemeClr val="lt1"/>
                  </a:solidFill>
                  <a:latin typeface="Calibri"/>
                  <a:ea typeface="Calibri"/>
                  <a:cs typeface="Calibri"/>
                  <a:sym typeface="Calibri"/>
                </a:rPr>
                <a:t>Provides better security and monitoring</a:t>
              </a:r>
              <a:endParaRPr b="1" i="0" sz="2100" u="none" cap="none" strike="noStrike">
                <a:solidFill>
                  <a:schemeClr val="lt1"/>
                </a:solidFill>
                <a:latin typeface="Calibri"/>
                <a:ea typeface="Calibri"/>
                <a:cs typeface="Calibri"/>
                <a:sym typeface="Calibri"/>
              </a:endParaRPr>
            </a:p>
          </p:txBody>
        </p:sp>
        <p:sp>
          <p:nvSpPr>
            <p:cNvPr id="628" name="Google Shape;628;p65"/>
            <p:cNvSpPr/>
            <p:nvPr/>
          </p:nvSpPr>
          <p:spPr>
            <a:xfrm>
              <a:off x="685962" y="2889812"/>
              <a:ext cx="793252" cy="741107"/>
            </a:xfrm>
            <a:prstGeom prst="ellipse">
              <a:avLst/>
            </a:prstGeom>
            <a:blipFill rotWithShape="1">
              <a:blip r:embed="rId6">
                <a:alphaModFix/>
              </a:blip>
              <a:stretch>
                <a:fillRect b="0" l="0" r="0" t="0"/>
              </a:stretch>
            </a:blip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5"/>
            <p:cNvSpPr/>
            <p:nvPr/>
          </p:nvSpPr>
          <p:spPr>
            <a:xfrm rot="10800000">
              <a:off x="602325" y="3852146"/>
              <a:ext cx="5258562" cy="741107"/>
            </a:xfrm>
            <a:prstGeom prst="homePlate">
              <a:avLst>
                <a:gd fmla="val 50000" name="adj"/>
              </a:avLst>
            </a:prstGeom>
            <a:gradFill>
              <a:gsLst>
                <a:gs pos="0">
                  <a:srgbClr val="28839E"/>
                </a:gs>
                <a:gs pos="80000">
                  <a:srgbClr val="35ACCF"/>
                </a:gs>
                <a:gs pos="100000">
                  <a:srgbClr val="31AFD4"/>
                </a:gs>
              </a:gsLst>
              <a:lin ang="16200000" scaled="0"/>
            </a:grad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5"/>
            <p:cNvSpPr txBox="1"/>
            <p:nvPr/>
          </p:nvSpPr>
          <p:spPr>
            <a:xfrm>
              <a:off x="787602" y="3852146"/>
              <a:ext cx="5073285" cy="741107"/>
            </a:xfrm>
            <a:prstGeom prst="rect">
              <a:avLst/>
            </a:prstGeom>
            <a:noFill/>
            <a:ln>
              <a:noFill/>
            </a:ln>
          </p:spPr>
          <p:txBody>
            <a:bodyPr anchorCtr="0" anchor="ctr" bIns="80000" lIns="326800" spcFirstLastPara="1" rIns="14935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1" i="0" lang="en-GB" sz="2100" u="none" cap="none" strike="noStrike">
                  <a:solidFill>
                    <a:schemeClr val="lt1"/>
                  </a:solidFill>
                  <a:latin typeface="Calibri"/>
                  <a:ea typeface="Calibri"/>
                  <a:cs typeface="Calibri"/>
                  <a:sym typeface="Calibri"/>
                </a:rPr>
                <a:t>Saves time</a:t>
              </a:r>
              <a:endParaRPr b="1" i="0" sz="2100" u="none" cap="none" strike="noStrike">
                <a:solidFill>
                  <a:schemeClr val="lt1"/>
                </a:solidFill>
                <a:latin typeface="Calibri"/>
                <a:ea typeface="Calibri"/>
                <a:cs typeface="Calibri"/>
                <a:sym typeface="Calibri"/>
              </a:endParaRPr>
            </a:p>
          </p:txBody>
        </p:sp>
        <p:sp>
          <p:nvSpPr>
            <p:cNvPr id="631" name="Google Shape;631;p65"/>
            <p:cNvSpPr/>
            <p:nvPr/>
          </p:nvSpPr>
          <p:spPr>
            <a:xfrm>
              <a:off x="625832" y="3852146"/>
              <a:ext cx="865413" cy="741107"/>
            </a:xfrm>
            <a:prstGeom prst="ellipse">
              <a:avLst/>
            </a:prstGeom>
            <a:blipFill rotWithShape="1">
              <a:blip r:embed="rId7">
                <a:alphaModFix/>
              </a:blip>
              <a:stretch>
                <a:fillRect b="0" l="0" r="0" t="0"/>
              </a:stretch>
            </a:blipFill>
            <a:ln>
              <a:noFill/>
            </a:ln>
            <a:effectLst>
              <a:outerShdw blurRad="40000" rotWithShape="0" dir="5400000" dist="23000">
                <a:srgbClr val="000000">
                  <a:alpha val="3411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Smart-home-technology.jpeg" id="632" name="Google Shape;632;p65"/>
          <p:cNvPicPr preferRelativeResize="0"/>
          <p:nvPr/>
        </p:nvPicPr>
        <p:blipFill rotWithShape="1">
          <a:blip r:embed="rId8">
            <a:alphaModFix/>
          </a:blip>
          <a:srcRect b="0" l="0" r="0" t="0"/>
          <a:stretch/>
        </p:blipFill>
        <p:spPr>
          <a:xfrm>
            <a:off x="8040104" y="2009274"/>
            <a:ext cx="4358439" cy="3970420"/>
          </a:xfrm>
          <a:prstGeom prst="rect">
            <a:avLst/>
          </a:prstGeom>
          <a:noFill/>
          <a:ln>
            <a:noFill/>
          </a:ln>
        </p:spPr>
      </p:pic>
      <p:pic>
        <p:nvPicPr>
          <p:cNvPr id="633" name="Google Shape;633;p65"/>
          <p:cNvPicPr preferRelativeResize="0"/>
          <p:nvPr/>
        </p:nvPicPr>
        <p:blipFill rotWithShape="1">
          <a:blip r:embed="rId9">
            <a:alphaModFix/>
          </a:blip>
          <a:srcRect b="0" l="0" r="0" t="0"/>
          <a:stretch/>
        </p:blipFill>
        <p:spPr>
          <a:xfrm>
            <a:off x="11829520" y="280941"/>
            <a:ext cx="691173" cy="563701"/>
          </a:xfrm>
          <a:prstGeom prst="rect">
            <a:avLst/>
          </a:prstGeom>
          <a:noFill/>
          <a:ln>
            <a:noFill/>
          </a:ln>
        </p:spPr>
      </p:pic>
      <p:sp>
        <p:nvSpPr>
          <p:cNvPr id="634" name="Google Shape;634;p65"/>
          <p:cNvSpPr txBox="1"/>
          <p:nvPr>
            <p:ph idx="12" type="sldNum"/>
          </p:nvPr>
        </p:nvSpPr>
        <p:spPr>
          <a:xfrm>
            <a:off x="12831679" y="6211973"/>
            <a:ext cx="47880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Today’s Personal Robots</a:t>
            </a:r>
            <a:endParaRPr/>
          </a:p>
        </p:txBody>
      </p:sp>
      <p:sp>
        <p:nvSpPr>
          <p:cNvPr id="210" name="Google Shape;210;p30"/>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Misty is crowfunding its personal robot | TechCrunch" id="211" name="Google Shape;211;p30"/>
          <p:cNvPicPr preferRelativeResize="0"/>
          <p:nvPr/>
        </p:nvPicPr>
        <p:blipFill rotWithShape="1">
          <a:blip r:embed="rId3">
            <a:alphaModFix/>
          </a:blip>
          <a:srcRect b="0" l="0" r="0" t="0"/>
          <a:stretch/>
        </p:blipFill>
        <p:spPr>
          <a:xfrm>
            <a:off x="4420000" y="1756400"/>
            <a:ext cx="4928100" cy="3805426"/>
          </a:xfrm>
          <a:prstGeom prst="rect">
            <a:avLst/>
          </a:prstGeom>
          <a:noFill/>
          <a:ln>
            <a:noFill/>
          </a:ln>
        </p:spPr>
      </p:pic>
      <p:pic>
        <p:nvPicPr>
          <p:cNvPr descr="Personal robots — The Sober Robot" id="212" name="Google Shape;212;p30"/>
          <p:cNvPicPr preferRelativeResize="0"/>
          <p:nvPr/>
        </p:nvPicPr>
        <p:blipFill rotWithShape="1">
          <a:blip r:embed="rId4">
            <a:alphaModFix/>
          </a:blip>
          <a:srcRect b="0" l="20004" r="26939" t="0"/>
          <a:stretch/>
        </p:blipFill>
        <p:spPr>
          <a:xfrm>
            <a:off x="747663" y="1978103"/>
            <a:ext cx="3600450" cy="3393019"/>
          </a:xfrm>
          <a:prstGeom prst="rect">
            <a:avLst/>
          </a:prstGeom>
          <a:noFill/>
          <a:ln>
            <a:noFill/>
          </a:ln>
        </p:spPr>
      </p:pic>
      <p:pic>
        <p:nvPicPr>
          <p:cNvPr descr="https://cdn.shopify.com/s/files/1/2265/4045/files/prdocut_banner_img1.png?v=1564528260" id="213" name="Google Shape;213;p30"/>
          <p:cNvPicPr preferRelativeResize="0"/>
          <p:nvPr/>
        </p:nvPicPr>
        <p:blipFill rotWithShape="1">
          <a:blip r:embed="rId5">
            <a:alphaModFix/>
          </a:blip>
          <a:srcRect b="0" l="0" r="0" t="0"/>
          <a:stretch/>
        </p:blipFill>
        <p:spPr>
          <a:xfrm>
            <a:off x="9472082" y="2036191"/>
            <a:ext cx="3351461" cy="3525625"/>
          </a:xfrm>
          <a:prstGeom prst="rect">
            <a:avLst/>
          </a:prstGeom>
          <a:noFill/>
          <a:ln>
            <a:noFill/>
          </a:ln>
        </p:spPr>
      </p:pic>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6"/>
          <p:cNvSpPr txBox="1"/>
          <p:nvPr>
            <p:ph type="title"/>
          </p:nvPr>
        </p:nvSpPr>
        <p:spPr>
          <a:xfrm>
            <a:off x="685801" y="273050"/>
            <a:ext cx="4512470" cy="116205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Calibri"/>
              <a:buNone/>
            </a:pPr>
            <a:r>
              <a:rPr lang="en-GB" sz="3600">
                <a:latin typeface="Calibri"/>
                <a:ea typeface="Calibri"/>
                <a:cs typeface="Calibri"/>
                <a:sym typeface="Calibri"/>
              </a:rPr>
              <a:t>How do they </a:t>
            </a:r>
            <a:r>
              <a:rPr lang="en-GB" sz="3600">
                <a:solidFill>
                  <a:srgbClr val="C00000"/>
                </a:solidFill>
                <a:latin typeface="Calibri"/>
                <a:ea typeface="Calibri"/>
                <a:cs typeface="Calibri"/>
                <a:sym typeface="Calibri"/>
              </a:rPr>
              <a:t>work?</a:t>
            </a:r>
            <a:endParaRPr sz="3600">
              <a:solidFill>
                <a:srgbClr val="C00000"/>
              </a:solidFill>
              <a:latin typeface="Calibri"/>
              <a:ea typeface="Calibri"/>
              <a:cs typeface="Calibri"/>
              <a:sym typeface="Calibri"/>
            </a:endParaRPr>
          </a:p>
        </p:txBody>
      </p:sp>
      <p:grpSp>
        <p:nvGrpSpPr>
          <p:cNvPr id="640" name="Google Shape;640;p66"/>
          <p:cNvGrpSpPr/>
          <p:nvPr/>
        </p:nvGrpSpPr>
        <p:grpSpPr>
          <a:xfrm>
            <a:off x="1447362" y="1588169"/>
            <a:ext cx="10842896" cy="4571999"/>
            <a:chOff x="0" y="0"/>
            <a:chExt cx="10842896" cy="4571999"/>
          </a:xfrm>
        </p:grpSpPr>
        <p:sp>
          <p:nvSpPr>
            <p:cNvPr id="641" name="Google Shape;641;p66"/>
            <p:cNvSpPr/>
            <p:nvPr/>
          </p:nvSpPr>
          <p:spPr>
            <a:xfrm>
              <a:off x="0" y="0"/>
              <a:ext cx="10842896" cy="91052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6"/>
            <p:cNvSpPr txBox="1"/>
            <p:nvPr/>
          </p:nvSpPr>
          <p:spPr>
            <a:xfrm>
              <a:off x="2251736" y="0"/>
              <a:ext cx="8591159" cy="910527"/>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Calibri"/>
                  <a:ea typeface="Calibri"/>
                  <a:cs typeface="Calibri"/>
                  <a:sym typeface="Calibri"/>
                </a:rPr>
                <a:t>Sensors</a:t>
              </a:r>
              <a:endParaRPr b="0" i="0" sz="2000" u="none" cap="none" strike="noStrike">
                <a:solidFill>
                  <a:schemeClr val="lt1"/>
                </a:solidFill>
                <a:latin typeface="Calibri"/>
                <a:ea typeface="Calibri"/>
                <a:cs typeface="Calibri"/>
                <a:sym typeface="Calibri"/>
              </a:endParaRPr>
            </a:p>
            <a:p>
              <a:pPr indent="-171450" lvl="1" marL="171450" marR="0" rtl="0" algn="l">
                <a:lnSpc>
                  <a:spcPct val="90000"/>
                </a:lnSpc>
                <a:spcBef>
                  <a:spcPts val="700"/>
                </a:spcBef>
                <a:spcAft>
                  <a:spcPts val="0"/>
                </a:spcAft>
                <a:buClr>
                  <a:schemeClr val="lt1"/>
                </a:buClr>
                <a:buSzPts val="1600"/>
                <a:buFont typeface="Calibri"/>
                <a:buChar char="•"/>
              </a:pPr>
              <a:r>
                <a:rPr b="0" i="0" lang="en-GB" sz="1600" u="none" cap="none" strike="noStrike">
                  <a:solidFill>
                    <a:schemeClr val="lt1"/>
                  </a:solidFill>
                  <a:latin typeface="Calibri"/>
                  <a:ea typeface="Calibri"/>
                  <a:cs typeface="Calibri"/>
                  <a:sym typeface="Calibri"/>
                </a:rPr>
                <a:t>Measures or detects changes in the environment and sends the information to other electronics</a:t>
              </a:r>
              <a:endParaRPr b="0" i="0" sz="1600" u="none" cap="none" strike="noStrike">
                <a:solidFill>
                  <a:schemeClr val="lt1"/>
                </a:solidFill>
                <a:latin typeface="Calibri"/>
                <a:ea typeface="Calibri"/>
                <a:cs typeface="Calibri"/>
                <a:sym typeface="Calibri"/>
              </a:endParaRPr>
            </a:p>
          </p:txBody>
        </p:sp>
        <p:sp>
          <p:nvSpPr>
            <p:cNvPr id="643" name="Google Shape;643;p66"/>
            <p:cNvSpPr/>
            <p:nvPr/>
          </p:nvSpPr>
          <p:spPr>
            <a:xfrm>
              <a:off x="83157" y="122632"/>
              <a:ext cx="2168579" cy="665261"/>
            </a:xfrm>
            <a:prstGeom prst="roundRect">
              <a:avLst>
                <a:gd fmla="val 10000" name="adj"/>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6"/>
            <p:cNvSpPr/>
            <p:nvPr/>
          </p:nvSpPr>
          <p:spPr>
            <a:xfrm>
              <a:off x="0" y="993684"/>
              <a:ext cx="10842896" cy="83157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6"/>
            <p:cNvSpPr txBox="1"/>
            <p:nvPr/>
          </p:nvSpPr>
          <p:spPr>
            <a:xfrm>
              <a:off x="2251736" y="993684"/>
              <a:ext cx="8591159" cy="83157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Calibri"/>
                  <a:ea typeface="Calibri"/>
                  <a:cs typeface="Calibri"/>
                  <a:sym typeface="Calibri"/>
                </a:rPr>
                <a:t>Controllers</a:t>
              </a:r>
              <a:endParaRPr b="0" i="0" sz="2000" u="none" cap="none" strike="noStrike">
                <a:solidFill>
                  <a:schemeClr val="lt1"/>
                </a:solidFill>
                <a:latin typeface="Calibri"/>
                <a:ea typeface="Calibri"/>
                <a:cs typeface="Calibri"/>
                <a:sym typeface="Calibri"/>
              </a:endParaRPr>
            </a:p>
            <a:p>
              <a:pPr indent="-171450" lvl="1" marL="171450" marR="0" rtl="0" algn="l">
                <a:lnSpc>
                  <a:spcPct val="90000"/>
                </a:lnSpc>
                <a:spcBef>
                  <a:spcPts val="700"/>
                </a:spcBef>
                <a:spcAft>
                  <a:spcPts val="0"/>
                </a:spcAft>
                <a:buClr>
                  <a:schemeClr val="lt1"/>
                </a:buClr>
                <a:buSzPts val="1600"/>
                <a:buFont typeface="Calibri"/>
                <a:buChar char="•"/>
              </a:pPr>
              <a:r>
                <a:rPr b="0" i="0" lang="en-GB" sz="1600" u="none" cap="none" strike="noStrike">
                  <a:solidFill>
                    <a:schemeClr val="lt1"/>
                  </a:solidFill>
                  <a:latin typeface="Calibri"/>
                  <a:ea typeface="Calibri"/>
                  <a:cs typeface="Calibri"/>
                  <a:sym typeface="Calibri"/>
                </a:rPr>
                <a:t>Voice or remote control devices such as Smartphone or virtual assistant devices</a:t>
              </a:r>
              <a:endParaRPr b="0" i="0" sz="1600" u="none" cap="none" strike="noStrike">
                <a:solidFill>
                  <a:schemeClr val="lt1"/>
                </a:solidFill>
                <a:latin typeface="Calibri"/>
                <a:ea typeface="Calibri"/>
                <a:cs typeface="Calibri"/>
                <a:sym typeface="Calibri"/>
              </a:endParaRPr>
            </a:p>
          </p:txBody>
        </p:sp>
        <p:sp>
          <p:nvSpPr>
            <p:cNvPr id="646" name="Google Shape;646;p66"/>
            <p:cNvSpPr/>
            <p:nvPr/>
          </p:nvSpPr>
          <p:spPr>
            <a:xfrm>
              <a:off x="83157" y="1076842"/>
              <a:ext cx="2168579" cy="665261"/>
            </a:xfrm>
            <a:prstGeom prst="roundRect">
              <a:avLst>
                <a:gd fmla="val 10000" name="adj"/>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6"/>
            <p:cNvSpPr/>
            <p:nvPr/>
          </p:nvSpPr>
          <p:spPr>
            <a:xfrm>
              <a:off x="0" y="1908419"/>
              <a:ext cx="10842896" cy="83157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6"/>
            <p:cNvSpPr txBox="1"/>
            <p:nvPr/>
          </p:nvSpPr>
          <p:spPr>
            <a:xfrm>
              <a:off x="2251736" y="1908419"/>
              <a:ext cx="8591159" cy="831577"/>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Calibri"/>
                  <a:ea typeface="Calibri"/>
                  <a:cs typeface="Calibri"/>
                  <a:sym typeface="Calibri"/>
                </a:rPr>
                <a:t>Actuators</a:t>
              </a:r>
              <a:endParaRPr b="0" i="0" sz="2200" u="none" cap="none" strike="noStrike">
                <a:solidFill>
                  <a:schemeClr val="lt1"/>
                </a:solidFill>
                <a:latin typeface="Calibri"/>
                <a:ea typeface="Calibri"/>
                <a:cs typeface="Calibri"/>
                <a:sym typeface="Calibri"/>
              </a:endParaRPr>
            </a:p>
            <a:p>
              <a:pPr indent="-171450" lvl="1" marL="171450" marR="0" rtl="0" algn="l">
                <a:lnSpc>
                  <a:spcPct val="90000"/>
                </a:lnSpc>
                <a:spcBef>
                  <a:spcPts val="70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A component which moves or controls a mechanism like light switches</a:t>
              </a:r>
              <a:endParaRPr b="0" i="0" sz="1700" u="none" cap="none" strike="noStrike">
                <a:solidFill>
                  <a:schemeClr val="lt1"/>
                </a:solidFill>
                <a:latin typeface="Calibri"/>
                <a:ea typeface="Calibri"/>
                <a:cs typeface="Calibri"/>
                <a:sym typeface="Calibri"/>
              </a:endParaRPr>
            </a:p>
          </p:txBody>
        </p:sp>
        <p:sp>
          <p:nvSpPr>
            <p:cNvPr id="649" name="Google Shape;649;p66"/>
            <p:cNvSpPr/>
            <p:nvPr/>
          </p:nvSpPr>
          <p:spPr>
            <a:xfrm>
              <a:off x="83157" y="1991577"/>
              <a:ext cx="2168579" cy="665261"/>
            </a:xfrm>
            <a:prstGeom prst="roundRect">
              <a:avLst>
                <a:gd fmla="val 10000" name="adj"/>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6"/>
            <p:cNvSpPr/>
            <p:nvPr/>
          </p:nvSpPr>
          <p:spPr>
            <a:xfrm>
              <a:off x="0" y="2823154"/>
              <a:ext cx="10842896" cy="83157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6"/>
            <p:cNvSpPr txBox="1"/>
            <p:nvPr/>
          </p:nvSpPr>
          <p:spPr>
            <a:xfrm>
              <a:off x="2251736" y="2823154"/>
              <a:ext cx="8591159" cy="831577"/>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chemeClr val="lt1"/>
                  </a:solidFill>
                  <a:latin typeface="Calibri"/>
                  <a:ea typeface="Calibri"/>
                  <a:cs typeface="Calibri"/>
                  <a:sym typeface="Calibri"/>
                </a:rPr>
                <a:t>Buses</a:t>
              </a:r>
              <a:r>
                <a:rPr b="0" i="0" lang="en-GB" sz="22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77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Wired or wireless connectivity</a:t>
              </a:r>
              <a:endParaRPr b="0" i="0" sz="1400" u="none" cap="none" strike="noStrike">
                <a:solidFill>
                  <a:srgbClr val="000000"/>
                </a:solidFill>
                <a:latin typeface="Arial"/>
                <a:ea typeface="Arial"/>
                <a:cs typeface="Arial"/>
                <a:sym typeface="Arial"/>
              </a:endParaRPr>
            </a:p>
          </p:txBody>
        </p:sp>
        <p:sp>
          <p:nvSpPr>
            <p:cNvPr id="652" name="Google Shape;652;p66"/>
            <p:cNvSpPr/>
            <p:nvPr/>
          </p:nvSpPr>
          <p:spPr>
            <a:xfrm>
              <a:off x="83157" y="2882662"/>
              <a:ext cx="2168579" cy="665261"/>
            </a:xfrm>
            <a:prstGeom prst="roundRect">
              <a:avLst>
                <a:gd fmla="val 10000" name="adj"/>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6"/>
            <p:cNvSpPr/>
            <p:nvPr/>
          </p:nvSpPr>
          <p:spPr>
            <a:xfrm>
              <a:off x="0" y="3740422"/>
              <a:ext cx="10842896" cy="831577"/>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6"/>
            <p:cNvSpPr txBox="1"/>
            <p:nvPr/>
          </p:nvSpPr>
          <p:spPr>
            <a:xfrm>
              <a:off x="2251736" y="3740422"/>
              <a:ext cx="8591159" cy="831577"/>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n-GB" sz="2200" u="none" cap="none" strike="noStrike">
                  <a:solidFill>
                    <a:schemeClr val="lt1"/>
                  </a:solidFill>
                  <a:latin typeface="Calibri"/>
                  <a:ea typeface="Calibri"/>
                  <a:cs typeface="Calibri"/>
                  <a:sym typeface="Calibri"/>
                </a:rPr>
                <a:t>Interfaces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770"/>
                </a:spcBef>
                <a:spcAft>
                  <a:spcPts val="0"/>
                </a:spcAft>
                <a:buClr>
                  <a:schemeClr val="lt1"/>
                </a:buClr>
                <a:buSzPts val="1700"/>
                <a:buFont typeface="Calibri"/>
                <a:buChar char="•"/>
              </a:pPr>
              <a:r>
                <a:rPr b="0" i="0" lang="en-GB" sz="1700" u="none" cap="none" strike="noStrike">
                  <a:solidFill>
                    <a:schemeClr val="lt1"/>
                  </a:solidFill>
                  <a:latin typeface="Calibri"/>
                  <a:ea typeface="Calibri"/>
                  <a:cs typeface="Calibri"/>
                  <a:sym typeface="Calibri"/>
                </a:rPr>
                <a:t>Machine-Machine or Human-Machine Interaction</a:t>
              </a:r>
              <a:endParaRPr b="0" i="0" sz="1400" u="none" cap="none" strike="noStrike">
                <a:solidFill>
                  <a:srgbClr val="000000"/>
                </a:solidFill>
                <a:latin typeface="Arial"/>
                <a:ea typeface="Arial"/>
                <a:cs typeface="Arial"/>
                <a:sym typeface="Arial"/>
              </a:endParaRPr>
            </a:p>
          </p:txBody>
        </p:sp>
        <p:sp>
          <p:nvSpPr>
            <p:cNvPr id="655" name="Google Shape;655;p66"/>
            <p:cNvSpPr/>
            <p:nvPr/>
          </p:nvSpPr>
          <p:spPr>
            <a:xfrm>
              <a:off x="83157" y="3821047"/>
              <a:ext cx="2168579" cy="665261"/>
            </a:xfrm>
            <a:prstGeom prst="roundRect">
              <a:avLst>
                <a:gd fmla="val 10000" name="adj"/>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6" name="Google Shape;656;p66"/>
          <p:cNvPicPr preferRelativeResize="0"/>
          <p:nvPr/>
        </p:nvPicPr>
        <p:blipFill rotWithShape="1">
          <a:blip r:embed="rId8">
            <a:alphaModFix/>
          </a:blip>
          <a:srcRect b="0" l="0" r="0" t="0"/>
          <a:stretch/>
        </p:blipFill>
        <p:spPr>
          <a:xfrm>
            <a:off x="11815985" y="268909"/>
            <a:ext cx="691173" cy="563701"/>
          </a:xfrm>
          <a:prstGeom prst="rect">
            <a:avLst/>
          </a:prstGeom>
          <a:noFill/>
          <a:ln>
            <a:noFill/>
          </a:ln>
        </p:spPr>
      </p:pic>
      <p:sp>
        <p:nvSpPr>
          <p:cNvPr id="657" name="Google Shape;657;p66"/>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7"/>
          <p:cNvSpPr txBox="1"/>
          <p:nvPr>
            <p:ph type="title"/>
          </p:nvPr>
        </p:nvSpPr>
        <p:spPr>
          <a:xfrm>
            <a:off x="0" y="365125"/>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What does a smart home need (1)</a:t>
            </a:r>
            <a:endParaRPr b="1">
              <a:solidFill>
                <a:srgbClr val="002060"/>
              </a:solidFill>
              <a:latin typeface="Cambria"/>
              <a:ea typeface="Cambria"/>
              <a:cs typeface="Cambria"/>
              <a:sym typeface="Cambria"/>
            </a:endParaRPr>
          </a:p>
        </p:txBody>
      </p:sp>
      <p:pic>
        <p:nvPicPr>
          <p:cNvPr id="663" name="Google Shape;663;p67"/>
          <p:cNvPicPr preferRelativeResize="0"/>
          <p:nvPr>
            <p:ph idx="1" type="body"/>
          </p:nvPr>
        </p:nvPicPr>
        <p:blipFill rotWithShape="1">
          <a:blip r:embed="rId3">
            <a:alphaModFix/>
          </a:blip>
          <a:srcRect b="0" l="0" r="0" t="0"/>
          <a:stretch/>
        </p:blipFill>
        <p:spPr>
          <a:xfrm>
            <a:off x="2245653" y="2106186"/>
            <a:ext cx="9224700" cy="3982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64" name="Google Shape;664;p67"/>
          <p:cNvSpPr txBox="1"/>
          <p:nvPr/>
        </p:nvSpPr>
        <p:spPr>
          <a:xfrm>
            <a:off x="2245653" y="1690688"/>
            <a:ext cx="17568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Sensors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txBox="1"/>
          <p:nvPr>
            <p:ph type="title"/>
          </p:nvPr>
        </p:nvSpPr>
        <p:spPr>
          <a:xfrm>
            <a:off x="142122" y="365125"/>
            <a:ext cx="13431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What does a smart home need (2)</a:t>
            </a:r>
            <a:endParaRPr>
              <a:solidFill>
                <a:srgbClr val="002060"/>
              </a:solidFill>
              <a:latin typeface="Cambria"/>
              <a:ea typeface="Cambria"/>
              <a:cs typeface="Cambria"/>
              <a:sym typeface="Cambria"/>
            </a:endParaRPr>
          </a:p>
        </p:txBody>
      </p:sp>
      <p:pic>
        <p:nvPicPr>
          <p:cNvPr id="670" name="Google Shape;670;p68"/>
          <p:cNvPicPr preferRelativeResize="0"/>
          <p:nvPr>
            <p:ph idx="1" type="body"/>
          </p:nvPr>
        </p:nvPicPr>
        <p:blipFill rotWithShape="1">
          <a:blip r:embed="rId3">
            <a:alphaModFix/>
          </a:blip>
          <a:srcRect b="0" l="0" r="0" t="0"/>
          <a:stretch/>
        </p:blipFill>
        <p:spPr>
          <a:xfrm>
            <a:off x="2331719" y="1993055"/>
            <a:ext cx="9052500" cy="40842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71" name="Google Shape;671;p68"/>
          <p:cNvSpPr txBox="1"/>
          <p:nvPr/>
        </p:nvSpPr>
        <p:spPr>
          <a:xfrm>
            <a:off x="2213110" y="1577557"/>
            <a:ext cx="20709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type="title"/>
          </p:nvPr>
        </p:nvSpPr>
        <p:spPr>
          <a:xfrm>
            <a:off x="-348176" y="406693"/>
            <a:ext cx="13716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  What does a smart home need (3)</a:t>
            </a:r>
            <a:endParaRPr>
              <a:solidFill>
                <a:srgbClr val="002060"/>
              </a:solidFill>
              <a:latin typeface="Cambria"/>
              <a:ea typeface="Cambria"/>
              <a:cs typeface="Cambria"/>
              <a:sym typeface="Cambria"/>
            </a:endParaRPr>
          </a:p>
        </p:txBody>
      </p:sp>
      <p:pic>
        <p:nvPicPr>
          <p:cNvPr id="677" name="Google Shape;677;p69"/>
          <p:cNvPicPr preferRelativeResize="0"/>
          <p:nvPr>
            <p:ph idx="1" type="body"/>
          </p:nvPr>
        </p:nvPicPr>
        <p:blipFill rotWithShape="1">
          <a:blip r:embed="rId3">
            <a:alphaModFix/>
          </a:blip>
          <a:srcRect b="0" l="0" r="0" t="0"/>
          <a:stretch/>
        </p:blipFill>
        <p:spPr>
          <a:xfrm>
            <a:off x="2135096" y="2147754"/>
            <a:ext cx="9006900" cy="40233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78" name="Google Shape;678;p69"/>
          <p:cNvSpPr txBox="1"/>
          <p:nvPr/>
        </p:nvSpPr>
        <p:spPr>
          <a:xfrm>
            <a:off x="2135096" y="1732256"/>
            <a:ext cx="47229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Internet (wired or wireless)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0"/>
          <p:cNvSpPr txBox="1"/>
          <p:nvPr>
            <p:ph type="title"/>
          </p:nvPr>
        </p:nvSpPr>
        <p:spPr>
          <a:xfrm>
            <a:off x="0" y="125973"/>
            <a:ext cx="13716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What does a smart home need (4)</a:t>
            </a:r>
            <a:endParaRPr>
              <a:solidFill>
                <a:srgbClr val="002060"/>
              </a:solidFill>
              <a:latin typeface="Cambria"/>
              <a:ea typeface="Cambria"/>
              <a:cs typeface="Cambria"/>
              <a:sym typeface="Cambria"/>
            </a:endParaRPr>
          </a:p>
        </p:txBody>
      </p:sp>
      <p:pic>
        <p:nvPicPr>
          <p:cNvPr id="684" name="Google Shape;684;p70"/>
          <p:cNvPicPr preferRelativeResize="0"/>
          <p:nvPr>
            <p:ph idx="1" type="body"/>
          </p:nvPr>
        </p:nvPicPr>
        <p:blipFill rotWithShape="1">
          <a:blip r:embed="rId3">
            <a:alphaModFix/>
          </a:blip>
          <a:srcRect b="0" l="0" r="0" t="0"/>
          <a:stretch/>
        </p:blipFill>
        <p:spPr>
          <a:xfrm>
            <a:off x="2331720" y="1951853"/>
            <a:ext cx="9052500" cy="40131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85" name="Google Shape;685;p70"/>
          <p:cNvSpPr txBox="1"/>
          <p:nvPr/>
        </p:nvSpPr>
        <p:spPr>
          <a:xfrm>
            <a:off x="2331720" y="1536355"/>
            <a:ext cx="20325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Actuators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1000"/>
                                        <p:tgtEl>
                                          <p:spTgt spid="684"/>
                                        </p:tgtEl>
                                        <p:attrNameLst>
                                          <p:attrName>ppt_w</p:attrName>
                                        </p:attrNameLst>
                                      </p:cBhvr>
                                      <p:tavLst>
                                        <p:tav fmla="" tm="0">
                                          <p:val>
                                            <p:strVal val="0"/>
                                          </p:val>
                                        </p:tav>
                                        <p:tav fmla="" tm="100000">
                                          <p:val>
                                            <p:strVal val="#ppt_w"/>
                                          </p:val>
                                        </p:tav>
                                      </p:tavLst>
                                    </p:anim>
                                    <p:anim calcmode="lin" valueType="num">
                                      <p:cBhvr additive="base">
                                        <p:cTn dur="1000"/>
                                        <p:tgtEl>
                                          <p:spTgt spid="6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1"/>
          <p:cNvSpPr txBox="1"/>
          <p:nvPr>
            <p:ph type="title"/>
          </p:nvPr>
        </p:nvSpPr>
        <p:spPr>
          <a:xfrm>
            <a:off x="-179330" y="289860"/>
            <a:ext cx="13716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What does a smart home need (5)</a:t>
            </a:r>
            <a:endParaRPr b="1">
              <a:solidFill>
                <a:srgbClr val="002060"/>
              </a:solidFill>
              <a:latin typeface="Cambria"/>
              <a:ea typeface="Cambria"/>
              <a:cs typeface="Cambria"/>
              <a:sym typeface="Cambria"/>
            </a:endParaRPr>
          </a:p>
        </p:txBody>
      </p:sp>
      <p:pic>
        <p:nvPicPr>
          <p:cNvPr id="691" name="Google Shape;691;p71"/>
          <p:cNvPicPr preferRelativeResize="0"/>
          <p:nvPr>
            <p:ph idx="1" type="body"/>
          </p:nvPr>
        </p:nvPicPr>
        <p:blipFill rotWithShape="1">
          <a:blip r:embed="rId3">
            <a:alphaModFix/>
          </a:blip>
          <a:srcRect b="0" l="0" r="0" t="0"/>
          <a:stretch/>
        </p:blipFill>
        <p:spPr>
          <a:xfrm>
            <a:off x="2152390" y="2030921"/>
            <a:ext cx="9052500" cy="39219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92" name="Google Shape;692;p71"/>
          <p:cNvSpPr txBox="1"/>
          <p:nvPr/>
        </p:nvSpPr>
        <p:spPr>
          <a:xfrm>
            <a:off x="2152390" y="1615423"/>
            <a:ext cx="5805600" cy="831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0" i="0" lang="en-GB" sz="2400" u="none" cap="none" strike="noStrike">
                <a:solidFill>
                  <a:schemeClr val="dk1"/>
                </a:solidFill>
                <a:latin typeface="Cambria"/>
                <a:ea typeface="Cambria"/>
                <a:cs typeface="Cambria"/>
                <a:sym typeface="Cambria"/>
              </a:rPr>
              <a:t>Controllers (using touch, voice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6" name="Shape 696"/>
        <p:cNvGrpSpPr/>
        <p:nvPr/>
      </p:nvGrpSpPr>
      <p:grpSpPr>
        <a:xfrm>
          <a:off x="0" y="0"/>
          <a:ext cx="0" cy="0"/>
          <a:chOff x="0" y="0"/>
          <a:chExt cx="0" cy="0"/>
        </a:xfrm>
      </p:grpSpPr>
      <p:sp>
        <p:nvSpPr>
          <p:cNvPr id="697" name="Google Shape;697;p72"/>
          <p:cNvSpPr txBox="1"/>
          <p:nvPr>
            <p:ph type="title"/>
          </p:nvPr>
        </p:nvSpPr>
        <p:spPr>
          <a:xfrm>
            <a:off x="1338628" y="207099"/>
            <a:ext cx="11830200" cy="1325700"/>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Cambria"/>
              <a:buNone/>
            </a:pPr>
            <a:r>
              <a:rPr b="1" lang="en-GB">
                <a:solidFill>
                  <a:srgbClr val="002060"/>
                </a:solidFill>
                <a:latin typeface="Cambria"/>
                <a:ea typeface="Cambria"/>
                <a:cs typeface="Cambria"/>
                <a:sym typeface="Cambria"/>
              </a:rPr>
              <a:t>Pros and Cons of Smart Home</a:t>
            </a:r>
            <a:endParaRPr b="1">
              <a:solidFill>
                <a:srgbClr val="002060"/>
              </a:solidFill>
              <a:latin typeface="Cambria"/>
              <a:ea typeface="Cambria"/>
              <a:cs typeface="Cambria"/>
              <a:sym typeface="Cambria"/>
            </a:endParaRPr>
          </a:p>
        </p:txBody>
      </p:sp>
      <p:sp>
        <p:nvSpPr>
          <p:cNvPr id="698" name="Google Shape;698;p72"/>
          <p:cNvSpPr txBox="1"/>
          <p:nvPr/>
        </p:nvSpPr>
        <p:spPr>
          <a:xfrm>
            <a:off x="1825648" y="2102243"/>
            <a:ext cx="4285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385623"/>
                </a:solidFill>
                <a:latin typeface="Cambria"/>
                <a:ea typeface="Cambria"/>
                <a:cs typeface="Cambria"/>
                <a:sym typeface="Cambria"/>
              </a:rPr>
              <a:t>Pros</a:t>
            </a:r>
            <a:endParaRPr b="0" i="0" sz="1400" u="none" cap="none" strike="noStrike">
              <a:solidFill>
                <a:srgbClr val="000000"/>
              </a:solidFill>
              <a:latin typeface="Arial"/>
              <a:ea typeface="Arial"/>
              <a:cs typeface="Arial"/>
              <a:sym typeface="Arial"/>
            </a:endParaRPr>
          </a:p>
        </p:txBody>
      </p:sp>
      <p:sp>
        <p:nvSpPr>
          <p:cNvPr id="699" name="Google Shape;699;p72"/>
          <p:cNvSpPr txBox="1"/>
          <p:nvPr/>
        </p:nvSpPr>
        <p:spPr>
          <a:xfrm>
            <a:off x="7438610" y="2090923"/>
            <a:ext cx="4288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C00000"/>
                </a:solidFill>
                <a:latin typeface="Cambria"/>
                <a:ea typeface="Cambria"/>
                <a:cs typeface="Cambria"/>
                <a:sym typeface="Cambria"/>
              </a:rPr>
              <a:t>Cons</a:t>
            </a:r>
            <a:endParaRPr b="0" i="0" sz="1400" u="none" cap="none" strike="noStrike">
              <a:solidFill>
                <a:srgbClr val="000000"/>
              </a:solidFill>
              <a:latin typeface="Arial"/>
              <a:ea typeface="Arial"/>
              <a:cs typeface="Arial"/>
              <a:sym typeface="Arial"/>
            </a:endParaRPr>
          </a:p>
        </p:txBody>
      </p:sp>
      <p:sp>
        <p:nvSpPr>
          <p:cNvPr id="700" name="Google Shape;700;p72"/>
          <p:cNvSpPr/>
          <p:nvPr/>
        </p:nvSpPr>
        <p:spPr>
          <a:xfrm>
            <a:off x="1825649" y="1946228"/>
            <a:ext cx="4288800" cy="712200"/>
          </a:xfrm>
          <a:prstGeom prst="rect">
            <a:avLst/>
          </a:prstGeom>
          <a:noFill/>
          <a:ln cap="flat" cmpd="sng" w="19050">
            <a:solidFill>
              <a:srgbClr val="3856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1" name="Google Shape;701;p72"/>
          <p:cNvSpPr/>
          <p:nvPr/>
        </p:nvSpPr>
        <p:spPr>
          <a:xfrm>
            <a:off x="7441956" y="1941066"/>
            <a:ext cx="4288800" cy="712200"/>
          </a:xfrm>
          <a:prstGeom prst="rect">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72"/>
          <p:cNvSpPr/>
          <p:nvPr/>
        </p:nvSpPr>
        <p:spPr>
          <a:xfrm>
            <a:off x="1816201" y="2838649"/>
            <a:ext cx="42888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p72"/>
          <p:cNvSpPr txBox="1"/>
          <p:nvPr/>
        </p:nvSpPr>
        <p:spPr>
          <a:xfrm>
            <a:off x="1825647" y="2933183"/>
            <a:ext cx="427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Saves Energy</a:t>
            </a:r>
            <a:endParaRPr b="0" i="0" sz="1400" u="none" cap="none" strike="noStrike">
              <a:solidFill>
                <a:srgbClr val="000000"/>
              </a:solidFill>
              <a:latin typeface="Arial"/>
              <a:ea typeface="Arial"/>
              <a:cs typeface="Arial"/>
              <a:sym typeface="Arial"/>
            </a:endParaRPr>
          </a:p>
        </p:txBody>
      </p:sp>
      <p:sp>
        <p:nvSpPr>
          <p:cNvPr id="704" name="Google Shape;704;p72"/>
          <p:cNvSpPr/>
          <p:nvPr/>
        </p:nvSpPr>
        <p:spPr>
          <a:xfrm>
            <a:off x="1825649" y="3654385"/>
            <a:ext cx="42777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 name="Google Shape;705;p72"/>
          <p:cNvSpPr txBox="1"/>
          <p:nvPr/>
        </p:nvSpPr>
        <p:spPr>
          <a:xfrm>
            <a:off x="1825009" y="3740648"/>
            <a:ext cx="4273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Ease of use</a:t>
            </a:r>
            <a:endParaRPr b="0" i="0" sz="1400" u="none" cap="none" strike="noStrike">
              <a:solidFill>
                <a:srgbClr val="000000"/>
              </a:solidFill>
              <a:latin typeface="Arial"/>
              <a:ea typeface="Arial"/>
              <a:cs typeface="Arial"/>
              <a:sym typeface="Arial"/>
            </a:endParaRPr>
          </a:p>
        </p:txBody>
      </p:sp>
      <p:sp>
        <p:nvSpPr>
          <p:cNvPr id="706" name="Google Shape;706;p72"/>
          <p:cNvSpPr/>
          <p:nvPr/>
        </p:nvSpPr>
        <p:spPr>
          <a:xfrm>
            <a:off x="1825649" y="4473931"/>
            <a:ext cx="4288800" cy="594300"/>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 name="Google Shape;707;p72"/>
          <p:cNvSpPr txBox="1"/>
          <p:nvPr/>
        </p:nvSpPr>
        <p:spPr>
          <a:xfrm>
            <a:off x="1825010" y="4569072"/>
            <a:ext cx="427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Better security and control</a:t>
            </a:r>
            <a:endParaRPr b="0" i="0" sz="1400" u="none" cap="none" strike="noStrike">
              <a:solidFill>
                <a:srgbClr val="000000"/>
              </a:solidFill>
              <a:latin typeface="Arial"/>
              <a:ea typeface="Arial"/>
              <a:cs typeface="Arial"/>
              <a:sym typeface="Arial"/>
            </a:endParaRPr>
          </a:p>
        </p:txBody>
      </p:sp>
      <p:sp>
        <p:nvSpPr>
          <p:cNvPr id="708" name="Google Shape;708;p72"/>
          <p:cNvSpPr/>
          <p:nvPr/>
        </p:nvSpPr>
        <p:spPr>
          <a:xfrm rot="5400000">
            <a:off x="6118794" y="2990969"/>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 name="Google Shape;709;p72"/>
          <p:cNvSpPr/>
          <p:nvPr/>
        </p:nvSpPr>
        <p:spPr>
          <a:xfrm rot="5400000">
            <a:off x="6126643" y="4632345"/>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p72"/>
          <p:cNvSpPr/>
          <p:nvPr/>
        </p:nvSpPr>
        <p:spPr>
          <a:xfrm rot="5400000">
            <a:off x="6119434" y="3823945"/>
            <a:ext cx="206400" cy="237300"/>
          </a:xfrm>
          <a:prstGeom prst="triangle">
            <a:avLst>
              <a:gd fmla="val 50000" name="adj"/>
            </a:avLst>
          </a:prstGeom>
          <a:solidFill>
            <a:srgbClr val="33CC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1" name="Google Shape;711;p72"/>
          <p:cNvSpPr/>
          <p:nvPr/>
        </p:nvSpPr>
        <p:spPr>
          <a:xfrm>
            <a:off x="7451657" y="2838649"/>
            <a:ext cx="42888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p72"/>
          <p:cNvSpPr txBox="1"/>
          <p:nvPr/>
        </p:nvSpPr>
        <p:spPr>
          <a:xfrm>
            <a:off x="7461104" y="2924912"/>
            <a:ext cx="4266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Expensive</a:t>
            </a:r>
            <a:endParaRPr b="0" i="0" sz="1400" u="none" cap="none" strike="noStrike">
              <a:solidFill>
                <a:srgbClr val="000000"/>
              </a:solidFill>
              <a:latin typeface="Arial"/>
              <a:ea typeface="Arial"/>
              <a:cs typeface="Arial"/>
              <a:sym typeface="Arial"/>
            </a:endParaRPr>
          </a:p>
        </p:txBody>
      </p:sp>
      <p:sp>
        <p:nvSpPr>
          <p:cNvPr id="713" name="Google Shape;713;p72"/>
          <p:cNvSpPr/>
          <p:nvPr/>
        </p:nvSpPr>
        <p:spPr>
          <a:xfrm>
            <a:off x="7461105" y="3654385"/>
            <a:ext cx="42777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4" name="Google Shape;714;p72"/>
          <p:cNvSpPr txBox="1"/>
          <p:nvPr/>
        </p:nvSpPr>
        <p:spPr>
          <a:xfrm>
            <a:off x="7461105" y="3740648"/>
            <a:ext cx="4266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Difficult to adapt</a:t>
            </a:r>
            <a:endParaRPr b="0" i="0" sz="1400" u="none" cap="none" strike="noStrike">
              <a:solidFill>
                <a:srgbClr val="000000"/>
              </a:solidFill>
              <a:latin typeface="Arial"/>
              <a:ea typeface="Arial"/>
              <a:cs typeface="Arial"/>
              <a:sym typeface="Arial"/>
            </a:endParaRPr>
          </a:p>
        </p:txBody>
      </p:sp>
      <p:sp>
        <p:nvSpPr>
          <p:cNvPr id="715" name="Google Shape;715;p72"/>
          <p:cNvSpPr/>
          <p:nvPr/>
        </p:nvSpPr>
        <p:spPr>
          <a:xfrm>
            <a:off x="7461105" y="4473931"/>
            <a:ext cx="4288800" cy="5943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 name="Google Shape;716;p72"/>
          <p:cNvSpPr txBox="1"/>
          <p:nvPr/>
        </p:nvSpPr>
        <p:spPr>
          <a:xfrm>
            <a:off x="7461104" y="4569072"/>
            <a:ext cx="4266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mbria"/>
                <a:ea typeface="Cambria"/>
                <a:cs typeface="Cambria"/>
                <a:sym typeface="Cambria"/>
              </a:rPr>
              <a:t>Laziness</a:t>
            </a:r>
            <a:endParaRPr b="0" i="0" sz="1400" u="none" cap="none" strike="noStrike">
              <a:solidFill>
                <a:srgbClr val="000000"/>
              </a:solidFill>
              <a:latin typeface="Arial"/>
              <a:ea typeface="Arial"/>
              <a:cs typeface="Arial"/>
              <a:sym typeface="Arial"/>
            </a:endParaRPr>
          </a:p>
        </p:txBody>
      </p:sp>
      <p:sp>
        <p:nvSpPr>
          <p:cNvPr id="717" name="Google Shape;717;p72"/>
          <p:cNvSpPr/>
          <p:nvPr/>
        </p:nvSpPr>
        <p:spPr>
          <a:xfrm rot="-5400000">
            <a:off x="7229807" y="2999079"/>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p72"/>
          <p:cNvSpPr/>
          <p:nvPr/>
        </p:nvSpPr>
        <p:spPr>
          <a:xfrm rot="-5400000">
            <a:off x="7240590" y="3819917"/>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p72"/>
          <p:cNvSpPr/>
          <p:nvPr/>
        </p:nvSpPr>
        <p:spPr>
          <a:xfrm rot="-5400000">
            <a:off x="7242661" y="4640754"/>
            <a:ext cx="206400" cy="237300"/>
          </a:xfrm>
          <a:prstGeom prst="triangle">
            <a:avLst>
              <a:gd fmla="val 50000" name="adj"/>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0" name="Google Shape;720;p72"/>
          <p:cNvPicPr preferRelativeResize="0"/>
          <p:nvPr/>
        </p:nvPicPr>
        <p:blipFill rotWithShape="1">
          <a:blip r:embed="rId3">
            <a:alphaModFix/>
          </a:blip>
          <a:srcRect b="0" l="0" r="0" t="0"/>
          <a:stretch/>
        </p:blipFill>
        <p:spPr>
          <a:xfrm>
            <a:off x="6371686" y="1996151"/>
            <a:ext cx="773802" cy="424555"/>
          </a:xfrm>
          <a:prstGeom prst="rect">
            <a:avLst/>
          </a:prstGeom>
          <a:noFill/>
          <a:ln>
            <a:noFill/>
          </a:ln>
        </p:spPr>
      </p:pic>
      <p:pic>
        <p:nvPicPr>
          <p:cNvPr descr="Bullseye" id="721" name="Google Shape;721;p72"/>
          <p:cNvPicPr preferRelativeResize="0"/>
          <p:nvPr/>
        </p:nvPicPr>
        <p:blipFill rotWithShape="1">
          <a:blip r:embed="rId4">
            <a:alphaModFix/>
          </a:blip>
          <a:srcRect b="0" l="0" r="0" t="0"/>
          <a:stretch/>
        </p:blipFill>
        <p:spPr>
          <a:xfrm>
            <a:off x="7656857" y="2972028"/>
            <a:ext cx="291483" cy="291483"/>
          </a:xfrm>
          <a:prstGeom prst="rect">
            <a:avLst/>
          </a:prstGeom>
          <a:noFill/>
          <a:ln>
            <a:noFill/>
          </a:ln>
        </p:spPr>
      </p:pic>
      <p:pic>
        <p:nvPicPr>
          <p:cNvPr descr="Bullseye" id="722" name="Google Shape;722;p72"/>
          <p:cNvPicPr preferRelativeResize="0"/>
          <p:nvPr/>
        </p:nvPicPr>
        <p:blipFill rotWithShape="1">
          <a:blip r:embed="rId4">
            <a:alphaModFix/>
          </a:blip>
          <a:srcRect b="0" l="0" r="0" t="0"/>
          <a:stretch/>
        </p:blipFill>
        <p:spPr>
          <a:xfrm>
            <a:off x="7656857" y="3792866"/>
            <a:ext cx="291483" cy="291483"/>
          </a:xfrm>
          <a:prstGeom prst="rect">
            <a:avLst/>
          </a:prstGeom>
          <a:noFill/>
          <a:ln>
            <a:noFill/>
          </a:ln>
        </p:spPr>
      </p:pic>
      <p:pic>
        <p:nvPicPr>
          <p:cNvPr descr="Bullseye" id="723" name="Google Shape;723;p72"/>
          <p:cNvPicPr preferRelativeResize="0"/>
          <p:nvPr/>
        </p:nvPicPr>
        <p:blipFill rotWithShape="1">
          <a:blip r:embed="rId4">
            <a:alphaModFix/>
          </a:blip>
          <a:srcRect b="0" l="0" r="0" t="0"/>
          <a:stretch/>
        </p:blipFill>
        <p:spPr>
          <a:xfrm>
            <a:off x="7664833" y="4625336"/>
            <a:ext cx="291483" cy="291483"/>
          </a:xfrm>
          <a:prstGeom prst="rect">
            <a:avLst/>
          </a:prstGeom>
          <a:noFill/>
          <a:ln>
            <a:noFill/>
          </a:ln>
        </p:spPr>
      </p:pic>
      <p:pic>
        <p:nvPicPr>
          <p:cNvPr descr="Puzzle" id="724" name="Google Shape;724;p72"/>
          <p:cNvPicPr preferRelativeResize="0"/>
          <p:nvPr/>
        </p:nvPicPr>
        <p:blipFill rotWithShape="1">
          <a:blip r:embed="rId5">
            <a:alphaModFix/>
          </a:blip>
          <a:srcRect b="0" l="0" r="0" t="0"/>
          <a:stretch/>
        </p:blipFill>
        <p:spPr>
          <a:xfrm>
            <a:off x="2023470" y="2998572"/>
            <a:ext cx="265512" cy="265512"/>
          </a:xfrm>
          <a:prstGeom prst="rect">
            <a:avLst/>
          </a:prstGeom>
          <a:noFill/>
          <a:ln>
            <a:noFill/>
          </a:ln>
        </p:spPr>
      </p:pic>
      <p:pic>
        <p:nvPicPr>
          <p:cNvPr descr="Puzzle" id="725" name="Google Shape;725;p72"/>
          <p:cNvPicPr preferRelativeResize="0"/>
          <p:nvPr/>
        </p:nvPicPr>
        <p:blipFill rotWithShape="1">
          <a:blip r:embed="rId5">
            <a:alphaModFix/>
          </a:blip>
          <a:srcRect b="0" l="0" r="0" t="0"/>
          <a:stretch/>
        </p:blipFill>
        <p:spPr>
          <a:xfrm>
            <a:off x="2023470" y="3805851"/>
            <a:ext cx="265512" cy="265512"/>
          </a:xfrm>
          <a:prstGeom prst="rect">
            <a:avLst/>
          </a:prstGeom>
          <a:noFill/>
          <a:ln>
            <a:noFill/>
          </a:ln>
        </p:spPr>
      </p:pic>
      <p:pic>
        <p:nvPicPr>
          <p:cNvPr descr="Puzzle" id="726" name="Google Shape;726;p72"/>
          <p:cNvPicPr preferRelativeResize="0"/>
          <p:nvPr/>
        </p:nvPicPr>
        <p:blipFill rotWithShape="1">
          <a:blip r:embed="rId5">
            <a:alphaModFix/>
          </a:blip>
          <a:srcRect b="0" l="0" r="0" t="0"/>
          <a:stretch/>
        </p:blipFill>
        <p:spPr>
          <a:xfrm>
            <a:off x="2023470" y="4662246"/>
            <a:ext cx="265512" cy="265512"/>
          </a:xfrm>
          <a:prstGeom prst="rect">
            <a:avLst/>
          </a:prstGeom>
          <a:noFill/>
          <a:ln>
            <a:noFill/>
          </a:ln>
        </p:spPr>
      </p:pic>
      <p:pic>
        <p:nvPicPr>
          <p:cNvPr descr="Checklist RTL" id="727" name="Google Shape;727;p72"/>
          <p:cNvPicPr preferRelativeResize="0"/>
          <p:nvPr/>
        </p:nvPicPr>
        <p:blipFill rotWithShape="1">
          <a:blip r:embed="rId6">
            <a:alphaModFix/>
          </a:blip>
          <a:srcRect b="0" l="0" r="0" t="0"/>
          <a:stretch/>
        </p:blipFill>
        <p:spPr>
          <a:xfrm>
            <a:off x="1825647" y="1968457"/>
            <a:ext cx="655171" cy="655171"/>
          </a:xfrm>
          <a:prstGeom prst="rect">
            <a:avLst/>
          </a:prstGeom>
          <a:noFill/>
          <a:ln>
            <a:noFill/>
          </a:ln>
        </p:spPr>
      </p:pic>
      <p:pic>
        <p:nvPicPr>
          <p:cNvPr descr="Checkmark" id="728" name="Google Shape;728;p72"/>
          <p:cNvPicPr preferRelativeResize="0"/>
          <p:nvPr/>
        </p:nvPicPr>
        <p:blipFill rotWithShape="1">
          <a:blip r:embed="rId7">
            <a:alphaModFix/>
          </a:blip>
          <a:srcRect b="0" l="0" r="0" t="0"/>
          <a:stretch/>
        </p:blipFill>
        <p:spPr>
          <a:xfrm>
            <a:off x="5416355" y="2181176"/>
            <a:ext cx="268097" cy="268097"/>
          </a:xfrm>
          <a:prstGeom prst="rect">
            <a:avLst/>
          </a:prstGeom>
          <a:noFill/>
          <a:ln>
            <a:noFill/>
          </a:ln>
        </p:spPr>
      </p:pic>
      <p:pic>
        <p:nvPicPr>
          <p:cNvPr descr="Close" id="729" name="Google Shape;729;p72"/>
          <p:cNvPicPr preferRelativeResize="0"/>
          <p:nvPr/>
        </p:nvPicPr>
        <p:blipFill rotWithShape="1">
          <a:blip r:embed="rId8">
            <a:alphaModFix/>
          </a:blip>
          <a:srcRect b="0" l="0" r="0" t="0"/>
          <a:stretch/>
        </p:blipFill>
        <p:spPr>
          <a:xfrm>
            <a:off x="11087655" y="2199699"/>
            <a:ext cx="228934" cy="228934"/>
          </a:xfrm>
          <a:prstGeom prst="rect">
            <a:avLst/>
          </a:prstGeom>
          <a:noFill/>
          <a:ln>
            <a:noFill/>
          </a:ln>
        </p:spPr>
      </p:pic>
      <p:pic>
        <p:nvPicPr>
          <p:cNvPr descr="Contract" id="730" name="Google Shape;730;p72"/>
          <p:cNvPicPr preferRelativeResize="0"/>
          <p:nvPr/>
        </p:nvPicPr>
        <p:blipFill rotWithShape="1">
          <a:blip r:embed="rId9">
            <a:alphaModFix/>
          </a:blip>
          <a:srcRect b="0" l="0" r="0" t="0"/>
          <a:stretch/>
        </p:blipFill>
        <p:spPr>
          <a:xfrm>
            <a:off x="7435265" y="1959001"/>
            <a:ext cx="664627" cy="664627"/>
          </a:xfrm>
          <a:prstGeom prst="rect">
            <a:avLst/>
          </a:prstGeom>
          <a:noFill/>
          <a:ln>
            <a:noFill/>
          </a:ln>
        </p:spPr>
      </p:pic>
      <p:sp>
        <p:nvSpPr>
          <p:cNvPr id="731" name="Google Shape;731;p72"/>
          <p:cNvSpPr/>
          <p:nvPr/>
        </p:nvSpPr>
        <p:spPr>
          <a:xfrm>
            <a:off x="6647966" y="3005612"/>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1</a:t>
            </a:r>
            <a:endParaRPr b="1" i="0" sz="1400" u="none" cap="none" strike="noStrike">
              <a:solidFill>
                <a:schemeClr val="lt1"/>
              </a:solidFill>
              <a:latin typeface="Cambria"/>
              <a:ea typeface="Cambria"/>
              <a:cs typeface="Cambria"/>
              <a:sym typeface="Cambria"/>
            </a:endParaRPr>
          </a:p>
        </p:txBody>
      </p:sp>
      <p:sp>
        <p:nvSpPr>
          <p:cNvPr id="732" name="Google Shape;732;p72"/>
          <p:cNvSpPr/>
          <p:nvPr/>
        </p:nvSpPr>
        <p:spPr>
          <a:xfrm>
            <a:off x="6638238" y="3833330"/>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2</a:t>
            </a:r>
            <a:endParaRPr b="1" i="0" sz="1400" u="none" cap="none" strike="noStrike">
              <a:solidFill>
                <a:schemeClr val="lt1"/>
              </a:solidFill>
              <a:latin typeface="Cambria"/>
              <a:ea typeface="Cambria"/>
              <a:cs typeface="Cambria"/>
              <a:sym typeface="Cambria"/>
            </a:endParaRPr>
          </a:p>
        </p:txBody>
      </p:sp>
      <p:sp>
        <p:nvSpPr>
          <p:cNvPr id="733" name="Google Shape;733;p72"/>
          <p:cNvSpPr/>
          <p:nvPr/>
        </p:nvSpPr>
        <p:spPr>
          <a:xfrm>
            <a:off x="6647911" y="4643292"/>
            <a:ext cx="237300" cy="240000"/>
          </a:xfrm>
          <a:prstGeom prst="ellipse">
            <a:avLst/>
          </a:prstGeom>
          <a:solidFill>
            <a:srgbClr val="99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3</a:t>
            </a:r>
            <a:endParaRPr b="1" i="0" sz="1400" u="none" cap="none" strike="noStrike">
              <a:solidFill>
                <a:schemeClr val="lt1"/>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0" st="0"/>
                                            </p:txEl>
                                          </p:spTgt>
                                        </p:tgtEl>
                                        <p:attrNameLst>
                                          <p:attrName>style.visibility</p:attrName>
                                        </p:attrNameLst>
                                      </p:cBhvr>
                                      <p:to>
                                        <p:strVal val="visible"/>
                                      </p:to>
                                    </p:set>
                                    <p:animEffect filter="fade" transition="in">
                                      <p:cBhvr>
                                        <p:cTn dur="1000"/>
                                        <p:tgtEl>
                                          <p:spTgt spid="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xEl>
                                              <p:pRg end="0" st="0"/>
                                            </p:txEl>
                                          </p:spTgt>
                                        </p:tgtEl>
                                        <p:attrNameLst>
                                          <p:attrName>style.visibility</p:attrName>
                                        </p:attrNameLst>
                                      </p:cBhvr>
                                      <p:to>
                                        <p:strVal val="visible"/>
                                      </p:to>
                                    </p:set>
                                    <p:animEffect filter="fade" transition="in">
                                      <p:cBhvr>
                                        <p:cTn dur="1000"/>
                                        <p:tgtEl>
                                          <p:spTgt spid="7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animEffect filter="fade" transition="in">
                                      <p:cBhvr>
                                        <p:cTn dur="1000"/>
                                        <p:tgtEl>
                                          <p:spTgt spid="7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1000"/>
                                        <p:tgtEl>
                                          <p:spTgt spid="7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animEffect filter="fade" transition="in">
                                      <p:cBhvr>
                                        <p:cTn dur="1000"/>
                                        <p:tgtEl>
                                          <p:spTgt spid="7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3"/>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GB"/>
              <a:t>Conclusion</a:t>
            </a:r>
            <a:endParaRPr/>
          </a:p>
        </p:txBody>
      </p:sp>
      <p:sp>
        <p:nvSpPr>
          <p:cNvPr id="739" name="Google Shape;739;p73"/>
          <p:cNvSpPr txBox="1"/>
          <p:nvPr>
            <p:ph idx="1" type="body"/>
          </p:nvPr>
        </p:nvSpPr>
        <p:spPr>
          <a:xfrm>
            <a:off x="1243012" y="1600201"/>
            <a:ext cx="11033710" cy="4571999"/>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2400"/>
              <a:buChar char="•"/>
            </a:pPr>
            <a:r>
              <a:rPr lang="en-GB" sz="2400">
                <a:latin typeface="Calibri"/>
                <a:ea typeface="Calibri"/>
                <a:cs typeface="Calibri"/>
                <a:sym typeface="Calibri"/>
              </a:rPr>
              <a:t>As we know technology is rapidly changing and it is transforming every sectors of our society. Therefore, it is estimated that in the next 10 or 15 years  90% of the homes will come equipped with some form of networking and automation.</a:t>
            </a:r>
            <a:endParaRPr/>
          </a:p>
          <a:p>
            <a:pPr indent="-342900" lvl="0" marL="342900" rtl="0" algn="just">
              <a:lnSpc>
                <a:spcPct val="100000"/>
              </a:lnSpc>
              <a:spcBef>
                <a:spcPts val="480"/>
              </a:spcBef>
              <a:spcAft>
                <a:spcPts val="0"/>
              </a:spcAft>
              <a:buClr>
                <a:schemeClr val="dk1"/>
              </a:buClr>
              <a:buSzPts val="2400"/>
              <a:buChar char="•"/>
            </a:pPr>
            <a:r>
              <a:rPr lang="en-GB" sz="2400">
                <a:latin typeface="Calibri"/>
                <a:ea typeface="Calibri"/>
                <a:cs typeface="Calibri"/>
                <a:sym typeface="Calibri"/>
              </a:rPr>
              <a:t>The future home is a “Smart Home”</a:t>
            </a:r>
            <a:endParaRPr/>
          </a:p>
        </p:txBody>
      </p:sp>
      <p:pic>
        <p:nvPicPr>
          <p:cNvPr id="740" name="Google Shape;740;p73"/>
          <p:cNvPicPr preferRelativeResize="0"/>
          <p:nvPr/>
        </p:nvPicPr>
        <p:blipFill rotWithShape="1">
          <a:blip r:embed="rId3">
            <a:alphaModFix/>
          </a:blip>
          <a:srcRect b="0" l="0" r="0" t="0"/>
          <a:stretch/>
        </p:blipFill>
        <p:spPr>
          <a:xfrm>
            <a:off x="11856591" y="305004"/>
            <a:ext cx="691173" cy="563701"/>
          </a:xfrm>
          <a:prstGeom prst="rect">
            <a:avLst/>
          </a:prstGeom>
          <a:noFill/>
          <a:ln>
            <a:noFill/>
          </a:ln>
        </p:spPr>
      </p:pic>
      <p:sp>
        <p:nvSpPr>
          <p:cNvPr id="741" name="Google Shape;741;p73"/>
          <p:cNvSpPr txBox="1"/>
          <p:nvPr>
            <p:ph idx="12" type="sldNum"/>
          </p:nvPr>
        </p:nvSpPr>
        <p:spPr>
          <a:xfrm>
            <a:off x="9829800" y="6356351"/>
            <a:ext cx="32004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GB"/>
              <a:t>‹#›</a:t>
            </a:fld>
            <a:endParaRPr/>
          </a:p>
        </p:txBody>
      </p:sp>
      <p:pic>
        <p:nvPicPr>
          <p:cNvPr descr="asdasda.jpg" id="742" name="Google Shape;742;p73"/>
          <p:cNvPicPr preferRelativeResize="0"/>
          <p:nvPr/>
        </p:nvPicPr>
        <p:blipFill rotWithShape="1">
          <a:blip r:embed="rId4">
            <a:alphaModFix/>
          </a:blip>
          <a:srcRect b="0" l="0" r="0" t="0"/>
          <a:stretch/>
        </p:blipFill>
        <p:spPr>
          <a:xfrm>
            <a:off x="3451560" y="3681664"/>
            <a:ext cx="6348160" cy="27883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4"/>
          <p:cNvSpPr/>
          <p:nvPr/>
        </p:nvSpPr>
        <p:spPr>
          <a:xfrm>
            <a:off x="3006979" y="5073444"/>
            <a:ext cx="7788842" cy="1264291"/>
          </a:xfrm>
          <a:custGeom>
            <a:rect b="b" l="l" r="r" t="t"/>
            <a:pathLst>
              <a:path extrusionOk="0" h="1264291" w="6923415">
                <a:moveTo>
                  <a:pt x="44740" y="0"/>
                </a:moveTo>
                <a:lnTo>
                  <a:pt x="6913582" y="0"/>
                </a:lnTo>
                <a:lnTo>
                  <a:pt x="6913582" y="0"/>
                </a:lnTo>
                <a:cubicBezTo>
                  <a:pt x="6913582" y="350633"/>
                  <a:pt x="6923415" y="819252"/>
                  <a:pt x="6923415" y="1169885"/>
                </a:cubicBezTo>
                <a:cubicBezTo>
                  <a:pt x="6923415" y="1286077"/>
                  <a:pt x="6819389" y="1262283"/>
                  <a:pt x="6703197" y="1262283"/>
                </a:cubicBezTo>
                <a:lnTo>
                  <a:pt x="1503" y="1262283"/>
                </a:lnTo>
                <a:lnTo>
                  <a:pt x="1503" y="1262283"/>
                </a:lnTo>
                <a:lnTo>
                  <a:pt x="1503" y="210385"/>
                </a:lnTo>
                <a:cubicBezTo>
                  <a:pt x="1503" y="94193"/>
                  <a:pt x="-12459" y="0"/>
                  <a:pt x="44740" y="0"/>
                </a:cubicBez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8" name="Google Shape;748;p74"/>
          <p:cNvPicPr preferRelativeResize="0"/>
          <p:nvPr/>
        </p:nvPicPr>
        <p:blipFill rotWithShape="1">
          <a:blip r:embed="rId3">
            <a:alphaModFix/>
          </a:blip>
          <a:srcRect b="31281" l="0" r="0" t="8279"/>
          <a:stretch/>
        </p:blipFill>
        <p:spPr>
          <a:xfrm>
            <a:off x="243768" y="248060"/>
            <a:ext cx="13228200" cy="4279800"/>
          </a:xfrm>
          <a:prstGeom prst="round2DiagRect">
            <a:avLst>
              <a:gd fmla="val 16667" name="adj1"/>
              <a:gd fmla="val 0" name="adj2"/>
            </a:avLst>
          </a:prstGeom>
          <a:noFill/>
          <a:ln>
            <a:noFill/>
          </a:ln>
          <a:effectLst>
            <a:outerShdw blurRad="50800" rotWithShape="0" algn="tl" dir="2700000" dist="38100">
              <a:srgbClr val="000000">
                <a:alpha val="40000"/>
              </a:srgbClr>
            </a:outerShdw>
          </a:effectLst>
        </p:spPr>
      </p:pic>
      <p:sp>
        <p:nvSpPr>
          <p:cNvPr id="749" name="Google Shape;749;p74"/>
          <p:cNvSpPr txBox="1"/>
          <p:nvPr>
            <p:ph type="ctrTitle"/>
          </p:nvPr>
        </p:nvSpPr>
        <p:spPr>
          <a:xfrm>
            <a:off x="3152468" y="5073445"/>
            <a:ext cx="7477200" cy="126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000"/>
              <a:buFont typeface="Candara"/>
              <a:buNone/>
            </a:pPr>
            <a:r>
              <a:rPr b="1" lang="en-GB" sz="4000">
                <a:solidFill>
                  <a:srgbClr val="C00000"/>
                </a:solidFill>
                <a:latin typeface="Candara"/>
                <a:ea typeface="Candara"/>
                <a:cs typeface="Candara"/>
                <a:sym typeface="Candara"/>
              </a:rPr>
              <a:t>Advancements of Computer </a:t>
            </a:r>
            <a:br>
              <a:rPr b="1" lang="en-GB" sz="4000">
                <a:solidFill>
                  <a:srgbClr val="C00000"/>
                </a:solidFill>
                <a:latin typeface="Candara"/>
                <a:ea typeface="Candara"/>
                <a:cs typeface="Candara"/>
                <a:sym typeface="Candara"/>
              </a:rPr>
            </a:br>
            <a:r>
              <a:rPr b="1" lang="en-GB" sz="4000">
                <a:solidFill>
                  <a:srgbClr val="C00000"/>
                </a:solidFill>
                <a:latin typeface="Candara"/>
                <a:ea typeface="Candara"/>
                <a:cs typeface="Candara"/>
                <a:sym typeface="Candara"/>
              </a:rPr>
              <a:t>Science in Agriculture</a:t>
            </a:r>
            <a:endParaRPr b="1" sz="4000">
              <a:solidFill>
                <a:srgbClr val="C00000"/>
              </a:solidFill>
              <a:latin typeface="Candara"/>
              <a:ea typeface="Candara"/>
              <a:cs typeface="Candara"/>
              <a:sym typeface="Canda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2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2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75"/>
          <p:cNvPicPr preferRelativeResize="0"/>
          <p:nvPr/>
        </p:nvPicPr>
        <p:blipFill rotWithShape="1">
          <a:blip r:embed="rId3">
            <a:alphaModFix/>
          </a:blip>
          <a:srcRect b="0" l="0" r="0" t="0"/>
          <a:stretch/>
        </p:blipFill>
        <p:spPr>
          <a:xfrm>
            <a:off x="7710331" y="1021939"/>
            <a:ext cx="5430300" cy="38838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55" name="Google Shape;755;p75"/>
          <p:cNvSpPr txBox="1"/>
          <p:nvPr>
            <p:ph type="title"/>
          </p:nvPr>
        </p:nvSpPr>
        <p:spPr>
          <a:xfrm>
            <a:off x="966317" y="-119558"/>
            <a:ext cx="11593500" cy="1141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4400"/>
              <a:buFont typeface="Times New Roman"/>
              <a:buNone/>
            </a:pPr>
            <a:r>
              <a:rPr lang="en-GB" sz="4400">
                <a:solidFill>
                  <a:srgbClr val="1F3864"/>
                </a:solidFill>
                <a:latin typeface="Times New Roman"/>
                <a:ea typeface="Times New Roman"/>
                <a:cs typeface="Times New Roman"/>
                <a:sym typeface="Times New Roman"/>
              </a:rPr>
              <a:t>Sensors</a:t>
            </a:r>
            <a:endParaRPr sz="4000">
              <a:solidFill>
                <a:srgbClr val="1F3864"/>
              </a:solidFill>
              <a:latin typeface="Times New Roman"/>
              <a:ea typeface="Times New Roman"/>
              <a:cs typeface="Times New Roman"/>
              <a:sym typeface="Times New Roman"/>
            </a:endParaRPr>
          </a:p>
        </p:txBody>
      </p:sp>
      <p:sp>
        <p:nvSpPr>
          <p:cNvPr id="756" name="Google Shape;756;p75"/>
          <p:cNvSpPr txBox="1"/>
          <p:nvPr>
            <p:ph idx="2" type="body"/>
          </p:nvPr>
        </p:nvSpPr>
        <p:spPr>
          <a:xfrm>
            <a:off x="1148208" y="1075635"/>
            <a:ext cx="5826000" cy="3083400"/>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rgbClr val="1F3864"/>
              </a:buClr>
              <a:buSzPts val="2400"/>
              <a:buFont typeface="Noto Sans Symbols"/>
              <a:buChar char="✔"/>
            </a:pPr>
            <a:r>
              <a:rPr lang="en-GB" sz="2400">
                <a:solidFill>
                  <a:srgbClr val="1F3864"/>
                </a:solidFill>
                <a:latin typeface="Times New Roman"/>
                <a:ea typeface="Times New Roman"/>
                <a:cs typeface="Times New Roman"/>
                <a:sym typeface="Times New Roman"/>
              </a:rPr>
              <a:t>Different sensors will sense if soil temperature and humidity is above a certain value and send it to the cloud.</a:t>
            </a:r>
            <a:endParaRPr sz="2400">
              <a:solidFill>
                <a:srgbClr val="1F3864"/>
              </a:solidFill>
              <a:latin typeface="Times New Roman"/>
              <a:ea typeface="Times New Roman"/>
              <a:cs typeface="Times New Roman"/>
              <a:sym typeface="Times New Roman"/>
            </a:endParaRPr>
          </a:p>
          <a:p>
            <a:pPr indent="-342900" lvl="0" marL="342900" rtl="0" algn="just">
              <a:lnSpc>
                <a:spcPct val="90000"/>
              </a:lnSpc>
              <a:spcBef>
                <a:spcPts val="1000"/>
              </a:spcBef>
              <a:spcAft>
                <a:spcPts val="0"/>
              </a:spcAft>
              <a:buClr>
                <a:srgbClr val="1F3864"/>
              </a:buClr>
              <a:buSzPts val="2400"/>
              <a:buFont typeface="Noto Sans Symbols"/>
              <a:buChar char="✔"/>
            </a:pPr>
            <a:r>
              <a:rPr lang="en-GB" sz="2400">
                <a:solidFill>
                  <a:srgbClr val="1F3864"/>
                </a:solidFill>
                <a:latin typeface="Times New Roman"/>
                <a:ea typeface="Times New Roman"/>
                <a:cs typeface="Times New Roman"/>
                <a:sym typeface="Times New Roman"/>
              </a:rPr>
              <a:t>After processing, a signal will be sent to actuator to start watering the plants. </a:t>
            </a:r>
            <a:endParaRPr/>
          </a:p>
          <a:p>
            <a:pPr indent="-190500" lvl="0" marL="342900" rtl="0" algn="just">
              <a:lnSpc>
                <a:spcPct val="90000"/>
              </a:lnSpc>
              <a:spcBef>
                <a:spcPts val="1000"/>
              </a:spcBef>
              <a:spcAft>
                <a:spcPts val="0"/>
              </a:spcAft>
              <a:buClr>
                <a:schemeClr val="dk1"/>
              </a:buClr>
              <a:buSzPts val="2400"/>
              <a:buFont typeface="Noto Sans Symbols"/>
              <a:buNone/>
            </a:pPr>
            <a:r>
              <a:t/>
            </a:r>
            <a:endParaRPr sz="2400">
              <a:solidFill>
                <a:srgbClr val="1F3864"/>
              </a:solidFill>
              <a:latin typeface="Times New Roman"/>
              <a:ea typeface="Times New Roman"/>
              <a:cs typeface="Times New Roman"/>
              <a:sym typeface="Times New Roman"/>
            </a:endParaRPr>
          </a:p>
          <a:p>
            <a:pPr indent="-215900" lvl="0" marL="342900" rtl="0" algn="just">
              <a:lnSpc>
                <a:spcPct val="90000"/>
              </a:lnSpc>
              <a:spcBef>
                <a:spcPts val="1000"/>
              </a:spcBef>
              <a:spcAft>
                <a:spcPts val="0"/>
              </a:spcAft>
              <a:buClr>
                <a:schemeClr val="dk1"/>
              </a:buClr>
              <a:buSzPts val="2000"/>
              <a:buFont typeface="Noto Sans Symbols"/>
              <a:buNone/>
            </a:pPr>
            <a:r>
              <a:t/>
            </a:r>
            <a:endParaRPr sz="2000">
              <a:solidFill>
                <a:srgbClr val="1F3864"/>
              </a:solidFill>
              <a:latin typeface="Times New Roman"/>
              <a:ea typeface="Times New Roman"/>
              <a:cs typeface="Times New Roman"/>
              <a:sym typeface="Times New Roman"/>
            </a:endParaRPr>
          </a:p>
        </p:txBody>
      </p:sp>
      <p:pic>
        <p:nvPicPr>
          <p:cNvPr id="757" name="Google Shape;757;p75"/>
          <p:cNvPicPr preferRelativeResize="0"/>
          <p:nvPr/>
        </p:nvPicPr>
        <p:blipFill rotWithShape="1">
          <a:blip r:embed="rId4">
            <a:alphaModFix/>
          </a:blip>
          <a:srcRect b="0" l="0" r="0" t="0"/>
          <a:stretch/>
        </p:blipFill>
        <p:spPr>
          <a:xfrm>
            <a:off x="3208148" y="3219281"/>
            <a:ext cx="4334400" cy="29547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58" name="Google Shape;758;p75"/>
          <p:cNvSpPr txBox="1"/>
          <p:nvPr>
            <p:ph idx="11" type="ftr"/>
          </p:nvPr>
        </p:nvSpPr>
        <p:spPr>
          <a:xfrm>
            <a:off x="0" y="6356350"/>
            <a:ext cx="4629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Prepared by Md. Saiful Islam and Sifat Tanvir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4"/>
                                        </p:tgtEl>
                                        <p:attrNameLst>
                                          <p:attrName>style.visibility</p:attrName>
                                        </p:attrNameLst>
                                      </p:cBhvr>
                                      <p:to>
                                        <p:strVal val="visible"/>
                                      </p:to>
                                    </p:set>
                                    <p:anim calcmode="lin" valueType="num">
                                      <p:cBhvr additive="base">
                                        <p:cTn dur="500"/>
                                        <p:tgtEl>
                                          <p:spTgt spid="7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500"/>
                                        <p:tgtEl>
                                          <p:spTgt spid="7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xEl>
                                              <p:pRg end="0" st="0"/>
                                            </p:txEl>
                                          </p:spTgt>
                                        </p:tgtEl>
                                        <p:attrNameLst>
                                          <p:attrName>style.visibility</p:attrName>
                                        </p:attrNameLst>
                                      </p:cBhvr>
                                      <p:to>
                                        <p:strVal val="visible"/>
                                      </p:to>
                                    </p:set>
                                    <p:animEffect filter="fade" transition="in">
                                      <p:cBhvr>
                                        <p:cTn dur="500"/>
                                        <p:tgtEl>
                                          <p:spTgt spid="7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xEl>
                                              <p:pRg end="1" st="1"/>
                                            </p:txEl>
                                          </p:spTgt>
                                        </p:tgtEl>
                                        <p:attrNameLst>
                                          <p:attrName>style.visibility</p:attrName>
                                        </p:attrNameLst>
                                      </p:cBhvr>
                                      <p:to>
                                        <p:strVal val="visible"/>
                                      </p:to>
                                    </p:set>
                                    <p:animEffect filter="fade" transition="in">
                                      <p:cBhvr>
                                        <p:cTn dur="500"/>
                                        <p:tgtEl>
                                          <p:spTgt spid="7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xEl>
                                              <p:pRg end="2" st="2"/>
                                            </p:txEl>
                                          </p:spTgt>
                                        </p:tgtEl>
                                        <p:attrNameLst>
                                          <p:attrName>style.visibility</p:attrName>
                                        </p:attrNameLst>
                                      </p:cBhvr>
                                      <p:to>
                                        <p:strVal val="visible"/>
                                      </p:to>
                                    </p:set>
                                    <p:animEffect filter="fade" transition="in">
                                      <p:cBhvr>
                                        <p:cTn dur="500"/>
                                        <p:tgtEl>
                                          <p:spTgt spid="7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xEl>
                                              <p:pRg end="3" st="3"/>
                                            </p:txEl>
                                          </p:spTgt>
                                        </p:tgtEl>
                                        <p:attrNameLst>
                                          <p:attrName>style.visibility</p:attrName>
                                        </p:attrNameLst>
                                      </p:cBhvr>
                                      <p:to>
                                        <p:strVal val="visible"/>
                                      </p:to>
                                    </p:set>
                                    <p:animEffect filter="fade" transition="in">
                                      <p:cBhvr>
                                        <p:cTn dur="500"/>
                                        <p:tgtEl>
                                          <p:spTgt spid="7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685800" y="-182562"/>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Self-driving Cars</a:t>
            </a:r>
            <a:endParaRPr/>
          </a:p>
        </p:txBody>
      </p:sp>
      <p:sp>
        <p:nvSpPr>
          <p:cNvPr id="219" name="Google Shape;219;p31"/>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PBS Science Show NOVA Shines its Spotlight on Self-Driving Cars" id="220" name="Google Shape;220;p31"/>
          <p:cNvPicPr preferRelativeResize="0"/>
          <p:nvPr/>
        </p:nvPicPr>
        <p:blipFill rotWithShape="1">
          <a:blip r:embed="rId3">
            <a:alphaModFix/>
          </a:blip>
          <a:srcRect b="0" l="0" r="0" t="0"/>
          <a:stretch/>
        </p:blipFill>
        <p:spPr>
          <a:xfrm>
            <a:off x="9669106" y="2186100"/>
            <a:ext cx="3939543" cy="3827948"/>
          </a:xfrm>
          <a:prstGeom prst="rect">
            <a:avLst/>
          </a:prstGeom>
          <a:noFill/>
          <a:ln>
            <a:noFill/>
          </a:ln>
        </p:spPr>
      </p:pic>
      <p:pic>
        <p:nvPicPr>
          <p:cNvPr descr="Waymo trials self-driving cars without human backup drivers - Roadshow" id="221" name="Google Shape;221;p31"/>
          <p:cNvPicPr preferRelativeResize="0"/>
          <p:nvPr/>
        </p:nvPicPr>
        <p:blipFill rotWithShape="1">
          <a:blip r:embed="rId4">
            <a:alphaModFix/>
          </a:blip>
          <a:srcRect b="0" l="0" r="0" t="0"/>
          <a:stretch/>
        </p:blipFill>
        <p:spPr>
          <a:xfrm>
            <a:off x="6036125" y="2186100"/>
            <a:ext cx="3632982" cy="3827949"/>
          </a:xfrm>
          <a:prstGeom prst="rect">
            <a:avLst/>
          </a:prstGeom>
          <a:noFill/>
          <a:ln>
            <a:noFill/>
          </a:ln>
        </p:spPr>
      </p:pic>
      <p:sp>
        <p:nvSpPr>
          <p:cNvPr id="222" name="Google Shape;222;p31"/>
          <p:cNvSpPr txBox="1"/>
          <p:nvPr/>
        </p:nvSpPr>
        <p:spPr>
          <a:xfrm>
            <a:off x="349975" y="915400"/>
            <a:ext cx="13191000" cy="1968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The self-driving cars available today are still not up to the mark. They work fine in empty roads with different turns and traffic lights, but they start to struggle in a real world scenario. </a:t>
            </a:r>
            <a:endParaRPr b="0" i="0" sz="2400" u="none" cap="none" strike="noStrike">
              <a:solidFill>
                <a:schemeClr val="dk1"/>
              </a:solidFill>
              <a:latin typeface="Calibri"/>
              <a:ea typeface="Calibri"/>
              <a:cs typeface="Calibri"/>
              <a:sym typeface="Calibri"/>
            </a:endParaRPr>
          </a:p>
        </p:txBody>
      </p:sp>
      <p:sp>
        <p:nvSpPr>
          <p:cNvPr id="223" name="Google Shape;223;p31"/>
          <p:cNvSpPr txBox="1"/>
          <p:nvPr/>
        </p:nvSpPr>
        <p:spPr>
          <a:xfrm>
            <a:off x="188300" y="2347775"/>
            <a:ext cx="56862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GB" sz="2400" u="none" cap="none" strike="noStrike">
                <a:solidFill>
                  <a:schemeClr val="dk1"/>
                </a:solidFill>
                <a:latin typeface="Calibri"/>
                <a:ea typeface="Calibri"/>
                <a:cs typeface="Calibri"/>
                <a:sym typeface="Calibri"/>
              </a:rPr>
              <a:t>Drawbacks:</a:t>
            </a:r>
            <a:endParaRPr b="1" i="0" sz="2400" u="none" cap="none" strike="noStrike">
              <a:solidFill>
                <a:schemeClr val="dk1"/>
              </a:solidFill>
              <a:latin typeface="Calibri"/>
              <a:ea typeface="Calibri"/>
              <a:cs typeface="Calibri"/>
              <a:sym typeface="Calibri"/>
            </a:endParaRPr>
          </a:p>
          <a:p>
            <a:pPr indent="-381000" lvl="0" marL="4572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Cannot make decisions in a split second </a:t>
            </a:r>
            <a:endParaRPr b="0" i="0" sz="2400" u="none" cap="none" strike="noStrike">
              <a:solidFill>
                <a:schemeClr val="dk1"/>
              </a:solidFill>
              <a:latin typeface="Calibri"/>
              <a:ea typeface="Calibri"/>
              <a:cs typeface="Calibri"/>
              <a:sym typeface="Calibri"/>
            </a:endParaRPr>
          </a:p>
          <a:p>
            <a:pPr indent="-381000" lvl="0" marL="457200" marR="0" rtl="0" algn="l">
              <a:lnSpc>
                <a:spcPct val="150000"/>
              </a:lnSpc>
              <a:spcBef>
                <a:spcPts val="0"/>
              </a:spcBef>
              <a:spcAft>
                <a:spcPts val="0"/>
              </a:spcAft>
              <a:buClr>
                <a:schemeClr val="dk1"/>
              </a:buClr>
              <a:buSzPts val="2400"/>
              <a:buFont typeface="Calibri"/>
              <a:buChar char="●"/>
            </a:pPr>
            <a:r>
              <a:rPr b="0" i="0" lang="en-GB" sz="2400" u="none" cap="none" strike="noStrike">
                <a:solidFill>
                  <a:schemeClr val="dk1"/>
                </a:solidFill>
                <a:latin typeface="Calibri"/>
                <a:ea typeface="Calibri"/>
                <a:cs typeface="Calibri"/>
                <a:sym typeface="Calibri"/>
              </a:rPr>
              <a:t>More accidents are happening since self driving cars cannot completely handle real situation where cars suddenly stop or someone crosses the road</a:t>
            </a:r>
            <a:endParaRPr b="0" i="0" sz="2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6"/>
          <p:cNvSpPr txBox="1"/>
          <p:nvPr>
            <p:ph type="title"/>
          </p:nvPr>
        </p:nvSpPr>
        <p:spPr>
          <a:xfrm>
            <a:off x="1080618" y="190500"/>
            <a:ext cx="11787300" cy="1003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F3864"/>
              </a:buClr>
              <a:buSzPts val="4000"/>
              <a:buFont typeface="Times New Roman"/>
              <a:buNone/>
            </a:pPr>
            <a:r>
              <a:rPr lang="en-GB" sz="4000">
                <a:solidFill>
                  <a:srgbClr val="1F3864"/>
                </a:solidFill>
                <a:latin typeface="Times New Roman"/>
                <a:ea typeface="Times New Roman"/>
                <a:cs typeface="Times New Roman"/>
                <a:sym typeface="Times New Roman"/>
              </a:rPr>
              <a:t>Drones</a:t>
            </a:r>
            <a:endParaRPr>
              <a:solidFill>
                <a:srgbClr val="1F3864"/>
              </a:solidFill>
              <a:latin typeface="Times New Roman"/>
              <a:ea typeface="Times New Roman"/>
              <a:cs typeface="Times New Roman"/>
              <a:sym typeface="Times New Roman"/>
            </a:endParaRPr>
          </a:p>
        </p:txBody>
      </p:sp>
      <p:pic>
        <p:nvPicPr>
          <p:cNvPr id="764" name="Google Shape;764;p76"/>
          <p:cNvPicPr preferRelativeResize="0"/>
          <p:nvPr/>
        </p:nvPicPr>
        <p:blipFill rotWithShape="1">
          <a:blip r:embed="rId3">
            <a:alphaModFix/>
          </a:blip>
          <a:srcRect b="0" l="0" r="0" t="0"/>
          <a:stretch/>
        </p:blipFill>
        <p:spPr>
          <a:xfrm>
            <a:off x="1519901" y="2970393"/>
            <a:ext cx="5224200" cy="29547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65" name="Google Shape;765;p76"/>
          <p:cNvSpPr txBox="1"/>
          <p:nvPr/>
        </p:nvSpPr>
        <p:spPr>
          <a:xfrm>
            <a:off x="7183464" y="4340180"/>
            <a:ext cx="5602200" cy="1585500"/>
          </a:xfrm>
          <a:prstGeom prst="rect">
            <a:avLst/>
          </a:prstGeom>
          <a:noFill/>
          <a:ln>
            <a:noFill/>
          </a:ln>
        </p:spPr>
        <p:txBody>
          <a:bodyPr anchorCtr="0" anchor="t" bIns="45700" lIns="91425" spcFirstLastPara="1" rIns="91425" wrap="square" tIns="45700">
            <a:spAutoFit/>
          </a:bodyPr>
          <a:lstStyle/>
          <a:p>
            <a:pPr indent="-266700" lvl="0" marL="285750" marR="0" rtl="0" algn="l">
              <a:lnSpc>
                <a:spcPct val="100000"/>
              </a:lnSpc>
              <a:spcBef>
                <a:spcPts val="0"/>
              </a:spcBef>
              <a:spcAft>
                <a:spcPts val="0"/>
              </a:spcAft>
              <a:buClr>
                <a:schemeClr val="dk1"/>
              </a:buClr>
              <a:buSzPts val="300"/>
              <a:buFont typeface="Noto Sans Symbols"/>
              <a:buNone/>
            </a:pPr>
            <a:r>
              <a:t/>
            </a:r>
            <a:endParaRPr b="0" i="0" sz="300" u="none" cap="none" strike="noStrike">
              <a:solidFill>
                <a:srgbClr val="1F3864"/>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Can monitor and record in real time </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chemeClr val="dk1"/>
              </a:buClr>
              <a:buSzPts val="300"/>
              <a:buFont typeface="Noto Sans Symbols"/>
              <a:buNone/>
            </a:pPr>
            <a:r>
              <a:t/>
            </a:r>
            <a:endParaRPr b="0" i="0" sz="300" u="none" cap="none" strike="noStrike">
              <a:solidFill>
                <a:srgbClr val="1F3864"/>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Can send out collected data</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chemeClr val="dk1"/>
              </a:buClr>
              <a:buSzPts val="300"/>
              <a:buFont typeface="Noto Sans Symbols"/>
              <a:buNone/>
            </a:pPr>
            <a:r>
              <a:t/>
            </a:r>
            <a:endParaRPr b="0" i="0" sz="300" u="none" cap="none" strike="noStrike">
              <a:solidFill>
                <a:srgbClr val="1F3864"/>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Can be controlled remotely</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rgbClr val="1F3864"/>
              </a:solidFill>
              <a:latin typeface="Times New Roman"/>
              <a:ea typeface="Times New Roman"/>
              <a:cs typeface="Times New Roman"/>
              <a:sym typeface="Times New Roman"/>
            </a:endParaRPr>
          </a:p>
        </p:txBody>
      </p:sp>
      <p:pic>
        <p:nvPicPr>
          <p:cNvPr id="766" name="Google Shape;766;p76"/>
          <p:cNvPicPr preferRelativeResize="0"/>
          <p:nvPr/>
        </p:nvPicPr>
        <p:blipFill rotWithShape="1">
          <a:blip r:embed="rId4">
            <a:alphaModFix/>
          </a:blip>
          <a:srcRect b="0" l="0" r="0" t="0"/>
          <a:stretch/>
        </p:blipFill>
        <p:spPr>
          <a:xfrm>
            <a:off x="7183464" y="1300096"/>
            <a:ext cx="5109000" cy="26541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67" name="Google Shape;767;p76"/>
          <p:cNvSpPr txBox="1"/>
          <p:nvPr/>
        </p:nvSpPr>
        <p:spPr>
          <a:xfrm>
            <a:off x="1519901" y="1324386"/>
            <a:ext cx="5521200" cy="190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Extremely effective in terms of providing Bird’s Eye View</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chemeClr val="dk1"/>
              </a:buClr>
              <a:buSzPts val="300"/>
              <a:buFont typeface="Noto Sans Symbols"/>
              <a:buNone/>
            </a:pPr>
            <a:r>
              <a:t/>
            </a:r>
            <a:endParaRPr b="0" i="0" sz="300" u="none" cap="none" strike="noStrike">
              <a:solidFill>
                <a:srgbClr val="1F3864"/>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Can be combined with many sensors and devices</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chemeClr val="dk1"/>
              </a:buClr>
              <a:buSzPts val="300"/>
              <a:buFont typeface="Noto Sans Symbols"/>
              <a:buNone/>
            </a:pPr>
            <a:r>
              <a:t/>
            </a:r>
            <a:endParaRPr b="0" i="0" sz="300" u="none" cap="none" strike="noStrike">
              <a:solidFill>
                <a:srgbClr val="1F3864"/>
              </a:solidFill>
              <a:latin typeface="Times New Roman"/>
              <a:ea typeface="Times New Roman"/>
              <a:cs typeface="Times New Roman"/>
              <a:sym typeface="Times New Roman"/>
            </a:endParaRPr>
          </a:p>
          <a:p>
            <a:pPr indent="-184150" lvl="0" marL="28575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rgbClr val="1F3864"/>
              </a:solidFill>
              <a:latin typeface="Times New Roman"/>
              <a:ea typeface="Times New Roman"/>
              <a:cs typeface="Times New Roman"/>
              <a:sym typeface="Times New Roman"/>
            </a:endParaRPr>
          </a:p>
        </p:txBody>
      </p:sp>
      <p:sp>
        <p:nvSpPr>
          <p:cNvPr id="768" name="Google Shape;768;p76"/>
          <p:cNvSpPr txBox="1"/>
          <p:nvPr>
            <p:ph idx="11" type="ftr"/>
          </p:nvPr>
        </p:nvSpPr>
        <p:spPr>
          <a:xfrm>
            <a:off x="0" y="6371848"/>
            <a:ext cx="4629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Prepared by Md. Saiful Islam and Sifat Tanvir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7"/>
          <p:cNvSpPr txBox="1"/>
          <p:nvPr>
            <p:ph type="title"/>
          </p:nvPr>
        </p:nvSpPr>
        <p:spPr>
          <a:xfrm>
            <a:off x="1006377" y="-241300"/>
            <a:ext cx="12042600" cy="1600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4000"/>
              <a:buFont typeface="Times New Roman"/>
              <a:buNone/>
            </a:pPr>
            <a:r>
              <a:rPr lang="en-GB" sz="4000">
                <a:solidFill>
                  <a:srgbClr val="1F3864"/>
                </a:solidFill>
                <a:latin typeface="Times New Roman"/>
                <a:ea typeface="Times New Roman"/>
                <a:cs typeface="Times New Roman"/>
                <a:sym typeface="Times New Roman"/>
              </a:rPr>
              <a:t>Smart Farming</a:t>
            </a:r>
            <a:br>
              <a:rPr lang="en-GB">
                <a:solidFill>
                  <a:srgbClr val="1F3864"/>
                </a:solidFill>
                <a:latin typeface="Times New Roman"/>
                <a:ea typeface="Times New Roman"/>
                <a:cs typeface="Times New Roman"/>
                <a:sym typeface="Times New Roman"/>
              </a:rPr>
            </a:br>
            <a:endParaRPr>
              <a:solidFill>
                <a:srgbClr val="1F3864"/>
              </a:solidFill>
              <a:latin typeface="Times New Roman"/>
              <a:ea typeface="Times New Roman"/>
              <a:cs typeface="Times New Roman"/>
              <a:sym typeface="Times New Roman"/>
            </a:endParaRPr>
          </a:p>
        </p:txBody>
      </p:sp>
      <p:pic>
        <p:nvPicPr>
          <p:cNvPr id="774" name="Google Shape;774;p77"/>
          <p:cNvPicPr preferRelativeResize="0"/>
          <p:nvPr/>
        </p:nvPicPr>
        <p:blipFill rotWithShape="1">
          <a:blip r:embed="rId3">
            <a:alphaModFix/>
          </a:blip>
          <a:srcRect b="0" l="0" r="0" t="0"/>
          <a:stretch/>
        </p:blipFill>
        <p:spPr>
          <a:xfrm>
            <a:off x="1138553" y="1091583"/>
            <a:ext cx="5748300" cy="2588400"/>
          </a:xfrm>
          <a:prstGeom prst="round2DiagRect">
            <a:avLst>
              <a:gd fmla="val 16667" name="adj1"/>
              <a:gd fmla="val 0" name="adj2"/>
            </a:avLst>
          </a:prstGeom>
          <a:noFill/>
          <a:ln>
            <a:noFill/>
          </a:ln>
          <a:effectLst>
            <a:outerShdw blurRad="254000" rotWithShape="0" algn="tl">
              <a:srgbClr val="000000">
                <a:alpha val="42352"/>
              </a:srgbClr>
            </a:outerShdw>
          </a:effectLst>
        </p:spPr>
      </p:pic>
      <p:pic>
        <p:nvPicPr>
          <p:cNvPr id="775" name="Google Shape;775;p77"/>
          <p:cNvPicPr preferRelativeResize="0"/>
          <p:nvPr/>
        </p:nvPicPr>
        <p:blipFill rotWithShape="1">
          <a:blip r:embed="rId4">
            <a:alphaModFix/>
          </a:blip>
          <a:srcRect b="0" l="0" r="0" t="0"/>
          <a:stretch/>
        </p:blipFill>
        <p:spPr>
          <a:xfrm flipH="1">
            <a:off x="7300799" y="2285179"/>
            <a:ext cx="5748300" cy="2571600"/>
          </a:xfrm>
          <a:prstGeom prst="round2DiagRect">
            <a:avLst>
              <a:gd fmla="val 16667" name="adj1"/>
              <a:gd fmla="val 0" name="adj2"/>
            </a:avLst>
          </a:prstGeom>
          <a:noFill/>
          <a:ln>
            <a:noFill/>
          </a:ln>
          <a:effectLst>
            <a:outerShdw blurRad="254000" rotWithShape="0" algn="tl">
              <a:srgbClr val="000000">
                <a:alpha val="42352"/>
              </a:srgbClr>
            </a:outerShdw>
          </a:effectLst>
        </p:spPr>
      </p:pic>
      <p:pic>
        <p:nvPicPr>
          <p:cNvPr id="776" name="Google Shape;776;p77"/>
          <p:cNvPicPr preferRelativeResize="0"/>
          <p:nvPr/>
        </p:nvPicPr>
        <p:blipFill rotWithShape="1">
          <a:blip r:embed="rId5">
            <a:alphaModFix/>
          </a:blip>
          <a:srcRect b="5861" l="0" r="0" t="5861"/>
          <a:stretch/>
        </p:blipFill>
        <p:spPr>
          <a:xfrm>
            <a:off x="1088026" y="3813947"/>
            <a:ext cx="5740800" cy="25716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77" name="Google Shape;777;p77"/>
          <p:cNvSpPr txBox="1"/>
          <p:nvPr>
            <p:ph idx="2" type="body"/>
          </p:nvPr>
        </p:nvSpPr>
        <p:spPr>
          <a:xfrm>
            <a:off x="6994234" y="1091583"/>
            <a:ext cx="5826000" cy="573300"/>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just">
              <a:lnSpc>
                <a:spcPct val="90000"/>
              </a:lnSpc>
              <a:spcBef>
                <a:spcPts val="0"/>
              </a:spcBef>
              <a:spcAft>
                <a:spcPts val="0"/>
              </a:spcAft>
              <a:buClr>
                <a:srgbClr val="1F3864"/>
              </a:buClr>
              <a:buSzPct val="100000"/>
              <a:buFont typeface="Noto Sans Symbols"/>
              <a:buChar char="✔"/>
            </a:pPr>
            <a:r>
              <a:rPr lang="en-GB" sz="10800">
                <a:solidFill>
                  <a:srgbClr val="1F3864"/>
                </a:solidFill>
                <a:latin typeface="Times New Roman"/>
                <a:ea typeface="Times New Roman"/>
                <a:cs typeface="Times New Roman"/>
                <a:sym typeface="Times New Roman"/>
              </a:rPr>
              <a:t>Driverless Tractors</a:t>
            </a:r>
            <a:endParaRPr sz="10000"/>
          </a:p>
          <a:p>
            <a:pPr indent="-190500" lvl="0" marL="342900" rtl="0" algn="just">
              <a:lnSpc>
                <a:spcPct val="90000"/>
              </a:lnSpc>
              <a:spcBef>
                <a:spcPts val="1000"/>
              </a:spcBef>
              <a:spcAft>
                <a:spcPts val="0"/>
              </a:spcAft>
              <a:buClr>
                <a:schemeClr val="dk1"/>
              </a:buClr>
              <a:buSzPct val="100000"/>
              <a:buFont typeface="Noto Sans Symbols"/>
              <a:buNone/>
            </a:pPr>
            <a:r>
              <a:t/>
            </a:r>
            <a:endParaRPr sz="2400">
              <a:solidFill>
                <a:srgbClr val="1F3864"/>
              </a:solidFill>
              <a:latin typeface="Times New Roman"/>
              <a:ea typeface="Times New Roman"/>
              <a:cs typeface="Times New Roman"/>
              <a:sym typeface="Times New Roman"/>
            </a:endParaRPr>
          </a:p>
          <a:p>
            <a:pPr indent="-215900" lvl="0" marL="342900" rtl="0" algn="just">
              <a:lnSpc>
                <a:spcPct val="90000"/>
              </a:lnSpc>
              <a:spcBef>
                <a:spcPts val="1000"/>
              </a:spcBef>
              <a:spcAft>
                <a:spcPts val="0"/>
              </a:spcAft>
              <a:buClr>
                <a:schemeClr val="dk1"/>
              </a:buClr>
              <a:buSzPct val="100000"/>
              <a:buFont typeface="Noto Sans Symbols"/>
              <a:buNone/>
            </a:pPr>
            <a:r>
              <a:t/>
            </a:r>
            <a:endParaRPr sz="2000">
              <a:solidFill>
                <a:srgbClr val="1F3864"/>
              </a:solidFill>
              <a:latin typeface="Times New Roman"/>
              <a:ea typeface="Times New Roman"/>
              <a:cs typeface="Times New Roman"/>
              <a:sym typeface="Times New Roman"/>
            </a:endParaRPr>
          </a:p>
        </p:txBody>
      </p:sp>
      <p:sp>
        <p:nvSpPr>
          <p:cNvPr id="778" name="Google Shape;778;p77"/>
          <p:cNvSpPr txBox="1"/>
          <p:nvPr/>
        </p:nvSpPr>
        <p:spPr>
          <a:xfrm>
            <a:off x="7875639" y="4856656"/>
            <a:ext cx="5173500" cy="12006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Weed Identifying and Removing Robots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79" name="Google Shape;779;p77"/>
          <p:cNvSpPr txBox="1"/>
          <p:nvPr/>
        </p:nvSpPr>
        <p:spPr>
          <a:xfrm>
            <a:off x="6858000" y="5782935"/>
            <a:ext cx="49398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Seeding and Planting Robots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80" name="Google Shape;780;p77"/>
          <p:cNvSpPr txBox="1"/>
          <p:nvPr>
            <p:ph idx="11" type="ftr"/>
          </p:nvPr>
        </p:nvSpPr>
        <p:spPr>
          <a:xfrm>
            <a:off x="-12196" y="6431369"/>
            <a:ext cx="4629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Prepared by Md. Saiful Islam and Sifat Tanvir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animEffect filter="fade" transition="in">
                                      <p:cBhvr>
                                        <p:cTn dur="1000"/>
                                        <p:tgtEl>
                                          <p:spTgt spid="7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1" st="1"/>
                                            </p:txEl>
                                          </p:spTgt>
                                        </p:tgtEl>
                                        <p:attrNameLst>
                                          <p:attrName>style.visibility</p:attrName>
                                        </p:attrNameLst>
                                      </p:cBhvr>
                                      <p:to>
                                        <p:strVal val="visible"/>
                                      </p:to>
                                    </p:set>
                                    <p:animEffect filter="fade" transition="in">
                                      <p:cBhvr>
                                        <p:cTn dur="1000"/>
                                        <p:tgtEl>
                                          <p:spTgt spid="7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2" st="2"/>
                                            </p:txEl>
                                          </p:spTgt>
                                        </p:tgtEl>
                                        <p:attrNameLst>
                                          <p:attrName>style.visibility</p:attrName>
                                        </p:attrNameLst>
                                      </p:cBhvr>
                                      <p:to>
                                        <p:strVal val="visible"/>
                                      </p:to>
                                    </p:set>
                                    <p:animEffect filter="fade" transition="in">
                                      <p:cBhvr>
                                        <p:cTn dur="1000"/>
                                        <p:tgtEl>
                                          <p:spTgt spid="7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8"/>
          <p:cNvSpPr txBox="1"/>
          <p:nvPr>
            <p:ph type="title"/>
          </p:nvPr>
        </p:nvSpPr>
        <p:spPr>
          <a:xfrm>
            <a:off x="1006377" y="-241300"/>
            <a:ext cx="11703300" cy="1600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F3864"/>
              </a:buClr>
              <a:buSzPts val="4000"/>
              <a:buFont typeface="Times New Roman"/>
              <a:buNone/>
            </a:pPr>
            <a:r>
              <a:rPr lang="en-GB" sz="4000">
                <a:solidFill>
                  <a:srgbClr val="1F3864"/>
                </a:solidFill>
                <a:latin typeface="Times New Roman"/>
                <a:ea typeface="Times New Roman"/>
                <a:cs typeface="Times New Roman"/>
                <a:sym typeface="Times New Roman"/>
              </a:rPr>
              <a:t>Smart Farming (Continued)</a:t>
            </a:r>
            <a:br>
              <a:rPr lang="en-GB">
                <a:solidFill>
                  <a:srgbClr val="1F3864"/>
                </a:solidFill>
                <a:latin typeface="Times New Roman"/>
                <a:ea typeface="Times New Roman"/>
                <a:cs typeface="Times New Roman"/>
                <a:sym typeface="Times New Roman"/>
              </a:rPr>
            </a:br>
            <a:endParaRPr>
              <a:solidFill>
                <a:srgbClr val="1F3864"/>
              </a:solidFill>
              <a:latin typeface="Times New Roman"/>
              <a:ea typeface="Times New Roman"/>
              <a:cs typeface="Times New Roman"/>
              <a:sym typeface="Times New Roman"/>
            </a:endParaRPr>
          </a:p>
        </p:txBody>
      </p:sp>
      <p:pic>
        <p:nvPicPr>
          <p:cNvPr id="786" name="Google Shape;786;p78"/>
          <p:cNvPicPr preferRelativeResize="0"/>
          <p:nvPr/>
        </p:nvPicPr>
        <p:blipFill rotWithShape="1">
          <a:blip r:embed="rId3">
            <a:alphaModFix/>
          </a:blip>
          <a:srcRect b="0" l="0" r="0" t="0"/>
          <a:stretch/>
        </p:blipFill>
        <p:spPr>
          <a:xfrm>
            <a:off x="7315470" y="1270409"/>
            <a:ext cx="5394300" cy="3196500"/>
          </a:xfrm>
          <a:prstGeom prst="round2DiagRect">
            <a:avLst>
              <a:gd fmla="val 16667" name="adj1"/>
              <a:gd fmla="val 0" name="adj2"/>
            </a:avLst>
          </a:prstGeom>
          <a:noFill/>
          <a:ln>
            <a:noFill/>
          </a:ln>
          <a:effectLst>
            <a:outerShdw blurRad="254000" rotWithShape="0" algn="tl">
              <a:srgbClr val="000000">
                <a:alpha val="42352"/>
              </a:srgbClr>
            </a:outerShdw>
          </a:effectLst>
        </p:spPr>
      </p:pic>
      <p:pic>
        <p:nvPicPr>
          <p:cNvPr id="787" name="Google Shape;787;p78"/>
          <p:cNvPicPr preferRelativeResize="0"/>
          <p:nvPr/>
        </p:nvPicPr>
        <p:blipFill rotWithShape="1">
          <a:blip r:embed="rId4">
            <a:alphaModFix/>
          </a:blip>
          <a:srcRect b="0" l="0" r="0" t="0"/>
          <a:stretch/>
        </p:blipFill>
        <p:spPr>
          <a:xfrm>
            <a:off x="1041540" y="3052821"/>
            <a:ext cx="6238800" cy="31194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88" name="Google Shape;788;p78"/>
          <p:cNvSpPr txBox="1"/>
          <p:nvPr/>
        </p:nvSpPr>
        <p:spPr>
          <a:xfrm>
            <a:off x="2902338" y="1668347"/>
            <a:ext cx="4200600" cy="1200600"/>
          </a:xfrm>
          <a:prstGeom prst="rect">
            <a:avLst/>
          </a:prstGeom>
          <a:noFill/>
          <a:ln>
            <a:noFill/>
          </a:ln>
        </p:spPr>
        <p:txBody>
          <a:bodyPr anchorCtr="0" anchor="t" bIns="45700" lIns="91425" spcFirstLastPara="1" rIns="91425" wrap="square" tIns="45700">
            <a:spAutoFit/>
          </a:bodyPr>
          <a:lstStyle/>
          <a:p>
            <a:pPr indent="-342900" lvl="0" marL="342900" marR="0" rtl="0" algn="r">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Autonomous Farms</a:t>
            </a:r>
            <a:endParaRPr b="0" i="0" sz="1400" u="none" cap="none" strike="noStrike">
              <a:solidFill>
                <a:srgbClr val="000000"/>
              </a:solidFill>
              <a:latin typeface="Arial"/>
              <a:ea typeface="Arial"/>
              <a:cs typeface="Arial"/>
              <a:sym typeface="Arial"/>
            </a:endParaRPr>
          </a:p>
          <a:p>
            <a:pPr indent="-342900" lvl="0" marL="342900" marR="0" rtl="0" algn="r">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Fully Automated</a:t>
            </a:r>
            <a:endParaRPr b="0" i="0" sz="1400" u="none" cap="none" strike="noStrike">
              <a:solidFill>
                <a:srgbClr val="000000"/>
              </a:solidFill>
              <a:latin typeface="Arial"/>
              <a:ea typeface="Arial"/>
              <a:cs typeface="Arial"/>
              <a:sym typeface="Arial"/>
            </a:endParaRPr>
          </a:p>
          <a:p>
            <a:pPr indent="-342900" lvl="0" marL="342900" marR="0" rtl="0" algn="r">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Human Labor not Needed</a:t>
            </a:r>
            <a:endParaRPr b="0" i="0" sz="1400" u="none" cap="none" strike="noStrike">
              <a:solidFill>
                <a:srgbClr val="000000"/>
              </a:solidFill>
              <a:latin typeface="Arial"/>
              <a:ea typeface="Arial"/>
              <a:cs typeface="Arial"/>
              <a:sym typeface="Arial"/>
            </a:endParaRPr>
          </a:p>
        </p:txBody>
      </p:sp>
      <p:sp>
        <p:nvSpPr>
          <p:cNvPr id="789" name="Google Shape;789;p78"/>
          <p:cNvSpPr txBox="1"/>
          <p:nvPr/>
        </p:nvSpPr>
        <p:spPr>
          <a:xfrm>
            <a:off x="7315470" y="4811482"/>
            <a:ext cx="5643000" cy="1200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Artificial Lighting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1F3864"/>
              </a:buClr>
              <a:buSzPts val="2400"/>
              <a:buFont typeface="Noto Sans Symbols"/>
              <a:buChar char="✔"/>
            </a:pPr>
            <a:r>
              <a:rPr b="0" i="0" lang="en-GB" sz="2400" u="none" cap="none" strike="noStrike">
                <a:solidFill>
                  <a:srgbClr val="1F3864"/>
                </a:solidFill>
                <a:latin typeface="Times New Roman"/>
                <a:ea typeface="Times New Roman"/>
                <a:cs typeface="Times New Roman"/>
                <a:sym typeface="Times New Roman"/>
              </a:rPr>
              <a:t>Providing best condition for growth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1F3864"/>
                </a:solidFill>
                <a:latin typeface="Times New Roman"/>
                <a:ea typeface="Times New Roman"/>
                <a:cs typeface="Times New Roman"/>
                <a:sym typeface="Times New Roman"/>
              </a:rPr>
              <a:t>artificially</a:t>
            </a:r>
            <a:endParaRPr b="0" i="0" sz="1400" u="none" cap="none" strike="noStrike">
              <a:solidFill>
                <a:srgbClr val="000000"/>
              </a:solidFill>
              <a:latin typeface="Arial"/>
              <a:ea typeface="Arial"/>
              <a:cs typeface="Arial"/>
              <a:sym typeface="Arial"/>
            </a:endParaRPr>
          </a:p>
        </p:txBody>
      </p:sp>
      <p:sp>
        <p:nvSpPr>
          <p:cNvPr id="790" name="Google Shape;790;p78"/>
          <p:cNvSpPr txBox="1"/>
          <p:nvPr>
            <p:ph idx="11" type="ftr"/>
          </p:nvPr>
        </p:nvSpPr>
        <p:spPr>
          <a:xfrm>
            <a:off x="0" y="6356350"/>
            <a:ext cx="4629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Prepared by Md. Saiful Islam and Sifat Tanvir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79"/>
          <p:cNvPicPr preferRelativeResize="0"/>
          <p:nvPr/>
        </p:nvPicPr>
        <p:blipFill rotWithShape="1">
          <a:blip r:embed="rId3">
            <a:alphaModFix/>
          </a:blip>
          <a:srcRect b="9618" l="0" r="0" t="9204"/>
          <a:stretch/>
        </p:blipFill>
        <p:spPr>
          <a:xfrm>
            <a:off x="890434" y="226141"/>
            <a:ext cx="11890800" cy="4833000"/>
          </a:xfrm>
          <a:prstGeom prst="round2DiagRect">
            <a:avLst>
              <a:gd fmla="val 16667" name="adj1"/>
              <a:gd fmla="val 0" name="adj2"/>
            </a:avLst>
          </a:prstGeom>
          <a:noFill/>
          <a:ln>
            <a:noFill/>
          </a:ln>
          <a:effectLst>
            <a:outerShdw blurRad="254000" rotWithShape="0" algn="tl">
              <a:srgbClr val="000000">
                <a:alpha val="42352"/>
              </a:srgbClr>
            </a:outerShdw>
          </a:effectLst>
        </p:spPr>
      </p:pic>
      <p:sp>
        <p:nvSpPr>
          <p:cNvPr id="796" name="Google Shape;796;p79"/>
          <p:cNvSpPr txBox="1"/>
          <p:nvPr>
            <p:ph type="ctrTitle"/>
          </p:nvPr>
        </p:nvSpPr>
        <p:spPr>
          <a:xfrm>
            <a:off x="607805" y="5267347"/>
            <a:ext cx="11890800" cy="14058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7030A0"/>
              </a:buClr>
              <a:buSzPct val="100000"/>
              <a:buFont typeface="Times New Roman"/>
              <a:buNone/>
            </a:pPr>
            <a:r>
              <a:rPr lang="en-GB">
                <a:solidFill>
                  <a:srgbClr val="7030A0"/>
                </a:solidFill>
                <a:latin typeface="Times New Roman"/>
                <a:ea typeface="Times New Roman"/>
                <a:cs typeface="Times New Roman"/>
                <a:sym typeface="Times New Roman"/>
              </a:rPr>
              <a:t>Future of CS in Agriculture can bring revolutionary changes!</a:t>
            </a:r>
            <a:endParaRPr/>
          </a:p>
        </p:txBody>
      </p:sp>
      <p:sp>
        <p:nvSpPr>
          <p:cNvPr id="797" name="Google Shape;797;p79"/>
          <p:cNvSpPr txBox="1"/>
          <p:nvPr>
            <p:ph idx="11" type="ftr"/>
          </p:nvPr>
        </p:nvSpPr>
        <p:spPr>
          <a:xfrm>
            <a:off x="0" y="6356350"/>
            <a:ext cx="46293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GB"/>
              <a:t>Prepared by Md. Saiful Islam and Sifat Tanvir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0"/>
          <p:cNvSpPr txBox="1"/>
          <p:nvPr>
            <p:ph type="title"/>
          </p:nvPr>
        </p:nvSpPr>
        <p:spPr>
          <a:xfrm>
            <a:off x="685800" y="0"/>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Industrial automation</a:t>
            </a:r>
            <a:endParaRPr/>
          </a:p>
        </p:txBody>
      </p:sp>
      <p:pic>
        <p:nvPicPr>
          <p:cNvPr id="803" name="Google Shape;803;p80"/>
          <p:cNvPicPr preferRelativeResize="0"/>
          <p:nvPr/>
        </p:nvPicPr>
        <p:blipFill rotWithShape="1">
          <a:blip r:embed="rId3">
            <a:alphaModFix/>
          </a:blip>
          <a:srcRect b="6809" l="0" r="0" t="0"/>
          <a:stretch/>
        </p:blipFill>
        <p:spPr>
          <a:xfrm>
            <a:off x="685800" y="2169225"/>
            <a:ext cx="7762875" cy="4460175"/>
          </a:xfrm>
          <a:prstGeom prst="rect">
            <a:avLst/>
          </a:prstGeom>
          <a:noFill/>
          <a:ln>
            <a:noFill/>
          </a:ln>
        </p:spPr>
      </p:pic>
      <p:sp>
        <p:nvSpPr>
          <p:cNvPr id="804" name="Google Shape;804;p80"/>
          <p:cNvSpPr/>
          <p:nvPr/>
        </p:nvSpPr>
        <p:spPr>
          <a:xfrm>
            <a:off x="8713800" y="2480175"/>
            <a:ext cx="4705800" cy="3960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Benefits</a:t>
            </a:r>
            <a:endParaRPr b="0" i="0" sz="2400" u="none" cap="none" strike="noStrike">
              <a:solidFill>
                <a:srgbClr val="000000"/>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Improved quality</a:t>
            </a:r>
            <a:endParaRPr b="0" i="0" sz="2400" u="none" cap="none" strike="noStrike">
              <a:solidFill>
                <a:schemeClr val="dk1"/>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Precision, flexible and fast paced </a:t>
            </a:r>
            <a:endParaRPr b="0" i="0" sz="2400" u="none" cap="none" strike="noStrike">
              <a:solidFill>
                <a:schemeClr val="dk1"/>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High productivity</a:t>
            </a:r>
            <a:endParaRPr b="0" i="0" sz="2400" u="none" cap="none" strike="noStrike">
              <a:solidFill>
                <a:schemeClr val="dk1"/>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Higher efficiency and throughput</a:t>
            </a:r>
            <a:endParaRPr b="0" i="0" sz="2400" u="none" cap="none" strike="noStrike">
              <a:solidFill>
                <a:srgbClr val="000000"/>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Lower costs</a:t>
            </a:r>
            <a:endParaRPr b="0" i="0" sz="2400" u="none" cap="none" strike="noStrike">
              <a:solidFill>
                <a:srgbClr val="000000"/>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Improved Speed to Market</a:t>
            </a:r>
            <a:endParaRPr b="0" i="0" sz="2400" u="none" cap="none" strike="noStrike">
              <a:solidFill>
                <a:srgbClr val="000000"/>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Better Safety</a:t>
            </a:r>
            <a:endParaRPr b="0" i="0" sz="2400" u="none" cap="none" strike="noStrike">
              <a:solidFill>
                <a:schemeClr val="dk1"/>
              </a:solidFill>
              <a:latin typeface="Times New Roman"/>
              <a:ea typeface="Times New Roman"/>
              <a:cs typeface="Times New Roman"/>
              <a:sym typeface="Times New Roman"/>
            </a:endParaRPr>
          </a:p>
          <a:p>
            <a:pPr indent="-406400" lvl="0" marL="4572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No fatigue or distractions</a:t>
            </a:r>
            <a:endParaRPr b="0" i="0" sz="2400" u="none" cap="none" strike="noStrike">
              <a:solidFill>
                <a:schemeClr val="dk1"/>
              </a:solidFill>
              <a:latin typeface="Times New Roman"/>
              <a:ea typeface="Times New Roman"/>
              <a:cs typeface="Times New Roman"/>
              <a:sym typeface="Times New Roman"/>
            </a:endParaRPr>
          </a:p>
        </p:txBody>
      </p:sp>
      <p:sp>
        <p:nvSpPr>
          <p:cNvPr id="805" name="Google Shape;805;p80"/>
          <p:cNvSpPr/>
          <p:nvPr/>
        </p:nvSpPr>
        <p:spPr>
          <a:xfrm>
            <a:off x="685800" y="1143000"/>
            <a:ext cx="12639600" cy="89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Industrial automation</a:t>
            </a:r>
            <a:r>
              <a:rPr b="0" i="0" lang="en-GB" sz="2400" u="none" cap="none" strike="noStrike">
                <a:solidFill>
                  <a:schemeClr val="dk1"/>
                </a:solidFill>
                <a:latin typeface="Times New Roman"/>
                <a:ea typeface="Times New Roman"/>
                <a:cs typeface="Times New Roman"/>
                <a:sym typeface="Times New Roman"/>
              </a:rPr>
              <a:t> refers to the use of intelligent machines in factories so that manufacturing processes can be carried out with minimal human supervision</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04"/>
                                        </p:tgtEl>
                                        <p:attrNameLst>
                                          <p:attrName>style.visibility</p:attrName>
                                        </p:attrNameLst>
                                      </p:cBhvr>
                                      <p:to>
                                        <p:strVal val="visible"/>
                                      </p:to>
                                    </p:set>
                                    <p:anim calcmode="lin" valueType="num">
                                      <p:cBhvr additive="base">
                                        <p:cTn dur="500"/>
                                        <p:tgtEl>
                                          <p:spTgt spid="804"/>
                                        </p:tgtEl>
                                        <p:attrNameLst>
                                          <p:attrName>ppt_w</p:attrName>
                                        </p:attrNameLst>
                                      </p:cBhvr>
                                      <p:tavLst>
                                        <p:tav fmla="" tm="0">
                                          <p:val>
                                            <p:strVal val="0"/>
                                          </p:val>
                                        </p:tav>
                                        <p:tav fmla="" tm="100000">
                                          <p:val>
                                            <p:strVal val="#ppt_w"/>
                                          </p:val>
                                        </p:tav>
                                      </p:tavLst>
                                    </p:anim>
                                    <p:anim calcmode="lin" valueType="num">
                                      <p:cBhvr additive="base">
                                        <p:cTn dur="500"/>
                                        <p:tgtEl>
                                          <p:spTgt spid="8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1"/>
          <p:cNvSpPr txBox="1"/>
          <p:nvPr>
            <p:ph type="title"/>
          </p:nvPr>
        </p:nvSpPr>
        <p:spPr>
          <a:xfrm>
            <a:off x="417575" y="86025"/>
            <a:ext cx="126933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Types of industrial automation</a:t>
            </a:r>
            <a:endParaRPr/>
          </a:p>
        </p:txBody>
      </p:sp>
      <p:sp>
        <p:nvSpPr>
          <p:cNvPr id="811" name="Google Shape;811;p81"/>
          <p:cNvSpPr txBox="1"/>
          <p:nvPr>
            <p:ph idx="1" type="body"/>
          </p:nvPr>
        </p:nvSpPr>
        <p:spPr>
          <a:xfrm>
            <a:off x="551075" y="1175575"/>
            <a:ext cx="12559800" cy="1002600"/>
          </a:xfrm>
          <a:prstGeom prst="rect">
            <a:avLst/>
          </a:prstGeom>
          <a:noFill/>
          <a:ln>
            <a:noFill/>
          </a:ln>
        </p:spPr>
        <p:txBody>
          <a:bodyPr anchorCtr="0" anchor="t" bIns="45700" lIns="91425" spcFirstLastPara="1" rIns="91425" wrap="square" tIns="45700">
            <a:normAutofit/>
          </a:bodyPr>
          <a:lstStyle/>
          <a:p>
            <a:pPr indent="0" lvl="0" marL="342900" rtl="0" algn="l">
              <a:lnSpc>
                <a:spcPct val="100000"/>
              </a:lnSpc>
              <a:spcBef>
                <a:spcPts val="0"/>
              </a:spcBef>
              <a:spcAft>
                <a:spcPts val="0"/>
              </a:spcAft>
              <a:buSzPts val="1800"/>
              <a:buNone/>
            </a:pPr>
            <a:r>
              <a:rPr b="1" lang="en-GB" sz="2800">
                <a:latin typeface="Times New Roman"/>
                <a:ea typeface="Times New Roman"/>
                <a:cs typeface="Times New Roman"/>
                <a:sym typeface="Times New Roman"/>
              </a:rPr>
              <a:t>Fixed automation:</a:t>
            </a:r>
            <a:r>
              <a:rPr lang="en-GB" sz="2400">
                <a:latin typeface="Times New Roman"/>
                <a:ea typeface="Times New Roman"/>
                <a:cs typeface="Times New Roman"/>
                <a:sym typeface="Times New Roman"/>
              </a:rPr>
              <a:t> Automated production facility where the sequence of processing or operations are fixed by the equipment configuration</a:t>
            </a:r>
            <a:endParaRPr sz="2400">
              <a:latin typeface="Times New Roman"/>
              <a:ea typeface="Times New Roman"/>
              <a:cs typeface="Times New Roman"/>
              <a:sym typeface="Times New Roman"/>
            </a:endParaRPr>
          </a:p>
        </p:txBody>
      </p:sp>
      <p:pic>
        <p:nvPicPr>
          <p:cNvPr id="812" name="Google Shape;812;p81"/>
          <p:cNvPicPr preferRelativeResize="0"/>
          <p:nvPr/>
        </p:nvPicPr>
        <p:blipFill rotWithShape="1">
          <a:blip r:embed="rId3">
            <a:alphaModFix/>
          </a:blip>
          <a:srcRect b="0" l="0" r="0" t="0"/>
          <a:stretch/>
        </p:blipFill>
        <p:spPr>
          <a:xfrm>
            <a:off x="794950" y="2245801"/>
            <a:ext cx="5783776" cy="4337824"/>
          </a:xfrm>
          <a:prstGeom prst="rect">
            <a:avLst/>
          </a:prstGeom>
          <a:noFill/>
          <a:ln>
            <a:noFill/>
          </a:ln>
        </p:spPr>
      </p:pic>
      <p:sp>
        <p:nvSpPr>
          <p:cNvPr id="813" name="Google Shape;813;p81"/>
          <p:cNvSpPr txBox="1"/>
          <p:nvPr>
            <p:ph idx="1" type="body"/>
          </p:nvPr>
        </p:nvSpPr>
        <p:spPr>
          <a:xfrm>
            <a:off x="6858000" y="2640800"/>
            <a:ext cx="5968800" cy="37542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SzPts val="2400"/>
              <a:buFont typeface="Times New Roman"/>
              <a:buChar char="•"/>
            </a:pPr>
            <a:r>
              <a:rPr lang="en-GB" sz="2400">
                <a:latin typeface="Times New Roman"/>
                <a:ea typeface="Times New Roman"/>
                <a:cs typeface="Times New Roman"/>
                <a:sym typeface="Times New Roman"/>
              </a:rPr>
              <a:t>Product specialization for one product style</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GB" sz="2400">
                <a:latin typeface="Times New Roman"/>
                <a:ea typeface="Times New Roman"/>
                <a:cs typeface="Times New Roman"/>
                <a:sym typeface="Times New Roman"/>
              </a:rPr>
              <a:t>Precision and high production rate</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GB" sz="2400">
                <a:latin typeface="Times New Roman"/>
                <a:ea typeface="Times New Roman"/>
                <a:cs typeface="Times New Roman"/>
                <a:sym typeface="Times New Roman"/>
              </a:rPr>
              <a:t>Fixed hardware components</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GB" sz="2400">
                <a:latin typeface="Times New Roman"/>
                <a:ea typeface="Times New Roman"/>
                <a:cs typeface="Times New Roman"/>
                <a:sym typeface="Times New Roman"/>
              </a:rPr>
              <a:t>Difficult to change one product style to another</a:t>
            </a:r>
            <a:endParaRPr sz="2400">
              <a:latin typeface="Times New Roman"/>
              <a:ea typeface="Times New Roman"/>
              <a:cs typeface="Times New Roman"/>
              <a:sym typeface="Times New Roman"/>
            </a:endParaRPr>
          </a:p>
          <a:p>
            <a:pPr indent="-381000" lvl="0" marL="457200" rtl="0" algn="l">
              <a:lnSpc>
                <a:spcPct val="150000"/>
              </a:lnSpc>
              <a:spcBef>
                <a:spcPts val="0"/>
              </a:spcBef>
              <a:spcAft>
                <a:spcPts val="0"/>
              </a:spcAft>
              <a:buSzPts val="2400"/>
              <a:buFont typeface="Times New Roman"/>
              <a:buChar char="•"/>
            </a:pPr>
            <a:r>
              <a:rPr lang="en-GB" sz="2400">
                <a:latin typeface="Times New Roman"/>
                <a:ea typeface="Times New Roman"/>
                <a:cs typeface="Times New Roman"/>
                <a:sym typeface="Times New Roman"/>
              </a:rPr>
              <a:t>Example: Automatic Assembly machine</a:t>
            </a:r>
            <a:endParaRPr sz="24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xEl>
                                              <p:pRg end="0" st="0"/>
                                            </p:txEl>
                                          </p:spTgt>
                                        </p:tgtEl>
                                        <p:attrNameLst>
                                          <p:attrName>style.visibility</p:attrName>
                                        </p:attrNameLst>
                                      </p:cBhvr>
                                      <p:to>
                                        <p:strVal val="visible"/>
                                      </p:to>
                                    </p:set>
                                    <p:animEffect filter="fade" transition="in">
                                      <p:cBhvr>
                                        <p:cTn dur="500"/>
                                        <p:tgtEl>
                                          <p:spTgt spid="81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2"/>
          <p:cNvSpPr txBox="1"/>
          <p:nvPr>
            <p:ph type="title"/>
          </p:nvPr>
        </p:nvSpPr>
        <p:spPr>
          <a:xfrm>
            <a:off x="685800" y="46038"/>
            <a:ext cx="12344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Types of industrial automation</a:t>
            </a:r>
            <a:endParaRPr/>
          </a:p>
        </p:txBody>
      </p:sp>
      <p:sp>
        <p:nvSpPr>
          <p:cNvPr id="819" name="Google Shape;819;p82"/>
          <p:cNvSpPr txBox="1"/>
          <p:nvPr/>
        </p:nvSpPr>
        <p:spPr>
          <a:xfrm>
            <a:off x="766800" y="1242225"/>
            <a:ext cx="126474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Programmable automation:</a:t>
            </a:r>
            <a:r>
              <a:rPr b="0" i="0" lang="en-GB" sz="2400" u="none" cap="none" strike="noStrike">
                <a:solidFill>
                  <a:schemeClr val="dk1"/>
                </a:solidFill>
                <a:latin typeface="Times New Roman"/>
                <a:ea typeface="Times New Roman"/>
                <a:cs typeface="Times New Roman"/>
                <a:sym typeface="Times New Roman"/>
              </a:rPr>
              <a:t> Automation for producing products in batches by reprogramming the equipments and change them to accommodate new production style </a:t>
            </a:r>
            <a:endParaRPr b="0" i="0" sz="2400" u="none" cap="none" strike="noStrike">
              <a:solidFill>
                <a:srgbClr val="000000"/>
              </a:solidFill>
              <a:latin typeface="Times New Roman"/>
              <a:ea typeface="Times New Roman"/>
              <a:cs typeface="Times New Roman"/>
              <a:sym typeface="Times New Roman"/>
            </a:endParaRPr>
          </a:p>
        </p:txBody>
      </p:sp>
      <p:pic>
        <p:nvPicPr>
          <p:cNvPr id="820" name="Google Shape;820;p82"/>
          <p:cNvPicPr preferRelativeResize="0"/>
          <p:nvPr/>
        </p:nvPicPr>
        <p:blipFill rotWithShape="1">
          <a:blip r:embed="rId3">
            <a:alphaModFix/>
          </a:blip>
          <a:srcRect b="0" l="0" r="0" t="0"/>
          <a:stretch/>
        </p:blipFill>
        <p:spPr>
          <a:xfrm>
            <a:off x="6858001" y="2438400"/>
            <a:ext cx="6255549" cy="4170376"/>
          </a:xfrm>
          <a:prstGeom prst="rect">
            <a:avLst/>
          </a:prstGeom>
          <a:noFill/>
          <a:ln>
            <a:noFill/>
          </a:ln>
        </p:spPr>
      </p:pic>
      <p:sp>
        <p:nvSpPr>
          <p:cNvPr id="821" name="Google Shape;821;p82"/>
          <p:cNvSpPr txBox="1"/>
          <p:nvPr/>
        </p:nvSpPr>
        <p:spPr>
          <a:xfrm>
            <a:off x="614675" y="2438400"/>
            <a:ext cx="5704500" cy="4170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Font typeface="Times New Roman"/>
              <a:buChar char="●"/>
            </a:pPr>
            <a:r>
              <a:rPr b="0" i="0" lang="en-GB" sz="2400" u="none" cap="none" strike="noStrike">
                <a:solidFill>
                  <a:srgbClr val="000000"/>
                </a:solidFill>
                <a:latin typeface="Times New Roman"/>
                <a:ea typeface="Times New Roman"/>
                <a:cs typeface="Times New Roman"/>
                <a:sym typeface="Times New Roman"/>
              </a:rPr>
              <a:t>Used to create multiple product styles</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000000"/>
              </a:buClr>
              <a:buSzPts val="2400"/>
              <a:buFont typeface="Times New Roman"/>
              <a:buChar char="●"/>
            </a:pPr>
            <a:r>
              <a:rPr b="0" i="0" lang="en-GB" sz="2400" u="none" cap="none" strike="noStrike">
                <a:solidFill>
                  <a:srgbClr val="000000"/>
                </a:solidFill>
                <a:latin typeface="Times New Roman"/>
                <a:ea typeface="Times New Roman"/>
                <a:cs typeface="Times New Roman"/>
                <a:sym typeface="Times New Roman"/>
              </a:rPr>
              <a:t>Reprogramming of equipments needed to change one product style to another</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000000"/>
              </a:buClr>
              <a:buSzPts val="2400"/>
              <a:buFont typeface="Times New Roman"/>
              <a:buChar char="●"/>
            </a:pPr>
            <a:r>
              <a:rPr b="0" i="0" lang="en-GB" sz="2400" u="none" cap="none" strike="noStrike">
                <a:solidFill>
                  <a:srgbClr val="000000"/>
                </a:solidFill>
                <a:latin typeface="Times New Roman"/>
                <a:ea typeface="Times New Roman"/>
                <a:cs typeface="Times New Roman"/>
                <a:sym typeface="Times New Roman"/>
              </a:rPr>
              <a:t>Time consumed in reprogramming results in loss of production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000000"/>
              </a:buClr>
              <a:buSzPts val="2400"/>
              <a:buFont typeface="Times New Roman"/>
              <a:buChar char="●"/>
            </a:pPr>
            <a:r>
              <a:rPr b="0" i="0" lang="en-GB" sz="2400" u="none" cap="none" strike="noStrike">
                <a:solidFill>
                  <a:srgbClr val="000000"/>
                </a:solidFill>
                <a:latin typeface="Times New Roman"/>
                <a:ea typeface="Times New Roman"/>
                <a:cs typeface="Times New Roman"/>
                <a:sym typeface="Times New Roman"/>
              </a:rPr>
              <a:t>Production rate is less than fixed automation</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000000"/>
              </a:buClr>
              <a:buSzPts val="2400"/>
              <a:buFont typeface="Times New Roman"/>
              <a:buChar char="●"/>
            </a:pPr>
            <a:r>
              <a:rPr b="0" i="0" lang="en-GB" sz="2400" u="none" cap="none" strike="noStrike">
                <a:solidFill>
                  <a:srgbClr val="000000"/>
                </a:solidFill>
                <a:latin typeface="Times New Roman"/>
                <a:ea typeface="Times New Roman"/>
                <a:cs typeface="Times New Roman"/>
                <a:sym typeface="Times New Roman"/>
              </a:rPr>
              <a:t>Example: Industrial robots, Numerical control machine tools</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3"/>
          <p:cNvSpPr txBox="1"/>
          <p:nvPr>
            <p:ph type="title"/>
          </p:nvPr>
        </p:nvSpPr>
        <p:spPr>
          <a:xfrm>
            <a:off x="685800" y="-30162"/>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Types of industrial automation</a:t>
            </a:r>
            <a:endParaRPr/>
          </a:p>
        </p:txBody>
      </p:sp>
      <p:sp>
        <p:nvSpPr>
          <p:cNvPr id="827" name="Google Shape;827;p83"/>
          <p:cNvSpPr txBox="1"/>
          <p:nvPr>
            <p:ph idx="1" type="body"/>
          </p:nvPr>
        </p:nvSpPr>
        <p:spPr>
          <a:xfrm>
            <a:off x="628650" y="1023975"/>
            <a:ext cx="12344400" cy="1347300"/>
          </a:xfrm>
          <a:prstGeom prst="rect">
            <a:avLst/>
          </a:prstGeom>
          <a:noFill/>
          <a:ln>
            <a:noFill/>
          </a:ln>
        </p:spPr>
        <p:txBody>
          <a:bodyPr anchorCtr="0" anchor="t" bIns="45700" lIns="91425" spcFirstLastPara="1" rIns="91425" wrap="square" tIns="45700">
            <a:normAutofit/>
          </a:bodyPr>
          <a:lstStyle/>
          <a:p>
            <a:pPr indent="-317500" lvl="0" marL="342900" rtl="0" algn="l">
              <a:lnSpc>
                <a:spcPct val="100000"/>
              </a:lnSpc>
              <a:spcBef>
                <a:spcPts val="0"/>
              </a:spcBef>
              <a:spcAft>
                <a:spcPts val="0"/>
              </a:spcAft>
              <a:buClr>
                <a:schemeClr val="dk1"/>
              </a:buClr>
              <a:buSzPts val="2800"/>
              <a:buFont typeface="Times New Roman"/>
              <a:buChar char="•"/>
            </a:pPr>
            <a:r>
              <a:rPr b="1" lang="en-GB" sz="2800">
                <a:latin typeface="Times New Roman"/>
                <a:ea typeface="Times New Roman"/>
                <a:cs typeface="Times New Roman"/>
                <a:sym typeface="Times New Roman"/>
              </a:rPr>
              <a:t>Flexible automation: </a:t>
            </a:r>
            <a:r>
              <a:rPr lang="en-GB" sz="2400">
                <a:latin typeface="Times New Roman"/>
                <a:ea typeface="Times New Roman"/>
                <a:cs typeface="Times New Roman"/>
                <a:sym typeface="Times New Roman"/>
              </a:rPr>
              <a:t>An extension of programmable automation process where variety of products produced is sufficiently limited so that the changeover of the equipment can be done very quickly and automatically.</a:t>
            </a:r>
            <a:endParaRPr sz="2400">
              <a:latin typeface="Times New Roman"/>
              <a:ea typeface="Times New Roman"/>
              <a:cs typeface="Times New Roman"/>
              <a:sym typeface="Times New Roman"/>
            </a:endParaRPr>
          </a:p>
        </p:txBody>
      </p:sp>
      <p:sp>
        <p:nvSpPr>
          <p:cNvPr id="828" name="Google Shape;828;p83"/>
          <p:cNvSpPr txBox="1"/>
          <p:nvPr/>
        </p:nvSpPr>
        <p:spPr>
          <a:xfrm>
            <a:off x="7131225" y="2371275"/>
            <a:ext cx="6396000" cy="4311900"/>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Reprogramming of equipments is done offline at a computer terminal without the use of production equipment itself</a:t>
            </a:r>
            <a:endParaRPr b="0" i="0" sz="2400" u="none" cap="none" strike="noStrike">
              <a:solidFill>
                <a:schemeClr val="dk1"/>
              </a:solidFill>
              <a:latin typeface="Times New Roman"/>
              <a:ea typeface="Times New Roman"/>
              <a:cs typeface="Times New Roman"/>
              <a:sym typeface="Times New Roman"/>
            </a:endParaRPr>
          </a:p>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Product style can be changed one after another without time loss</a:t>
            </a:r>
            <a:endParaRPr b="0" i="0" sz="2400" u="none" cap="none" strike="noStrike">
              <a:solidFill>
                <a:schemeClr val="dk1"/>
              </a:solidFill>
              <a:latin typeface="Times New Roman"/>
              <a:ea typeface="Times New Roman"/>
              <a:cs typeface="Times New Roman"/>
              <a:sym typeface="Times New Roman"/>
            </a:endParaRPr>
          </a:p>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More production rate than programmable automation</a:t>
            </a:r>
            <a:endParaRPr b="0" i="0" sz="2400" u="none" cap="none" strike="noStrike">
              <a:solidFill>
                <a:schemeClr val="dk1"/>
              </a:solidFill>
              <a:latin typeface="Times New Roman"/>
              <a:ea typeface="Times New Roman"/>
              <a:cs typeface="Times New Roman"/>
              <a:sym typeface="Times New Roman"/>
            </a:endParaRPr>
          </a:p>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Example: Robot arms that can be programmed to assume multiple tasks (insert screw, drill holes, sand, wield etc) on an assembly line</a:t>
            </a:r>
            <a:endParaRPr b="0" i="0" sz="2400" u="none" cap="none" strike="noStrike">
              <a:solidFill>
                <a:schemeClr val="dk1"/>
              </a:solidFill>
              <a:latin typeface="Times New Roman"/>
              <a:ea typeface="Times New Roman"/>
              <a:cs typeface="Times New Roman"/>
              <a:sym typeface="Times New Roman"/>
            </a:endParaRPr>
          </a:p>
        </p:txBody>
      </p:sp>
      <p:pic>
        <p:nvPicPr>
          <p:cNvPr id="829" name="Google Shape;829;p83"/>
          <p:cNvPicPr preferRelativeResize="0"/>
          <p:nvPr/>
        </p:nvPicPr>
        <p:blipFill rotWithShape="1">
          <a:blip r:embed="rId3">
            <a:alphaModFix/>
          </a:blip>
          <a:srcRect b="0" l="0" r="0" t="0"/>
          <a:stretch/>
        </p:blipFill>
        <p:spPr>
          <a:xfrm>
            <a:off x="914400" y="2438400"/>
            <a:ext cx="6216825" cy="414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0" st="0"/>
                                            </p:txEl>
                                          </p:spTgt>
                                        </p:tgtEl>
                                        <p:attrNameLst>
                                          <p:attrName>style.visibility</p:attrName>
                                        </p:attrNameLst>
                                      </p:cBhvr>
                                      <p:to>
                                        <p:strVal val="visible"/>
                                      </p:to>
                                    </p:set>
                                    <p:animEffect filter="fade" transition="in">
                                      <p:cBhvr>
                                        <p:cTn dur="500"/>
                                        <p:tgtEl>
                                          <p:spTgt spid="8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4"/>
          <p:cNvSpPr txBox="1"/>
          <p:nvPr>
            <p:ph type="title"/>
          </p:nvPr>
        </p:nvSpPr>
        <p:spPr>
          <a:xfrm>
            <a:off x="685800" y="-30162"/>
            <a:ext cx="12344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Types of industrial automation</a:t>
            </a:r>
            <a:endParaRPr/>
          </a:p>
        </p:txBody>
      </p:sp>
      <p:sp>
        <p:nvSpPr>
          <p:cNvPr id="835" name="Google Shape;835;p84"/>
          <p:cNvSpPr txBox="1"/>
          <p:nvPr/>
        </p:nvSpPr>
        <p:spPr>
          <a:xfrm>
            <a:off x="1091350" y="1013550"/>
            <a:ext cx="12099300" cy="100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Integrated automation: </a:t>
            </a:r>
            <a:r>
              <a:rPr b="0" i="0" lang="en-GB" sz="2400" u="none" cap="none" strike="noStrike">
                <a:solidFill>
                  <a:schemeClr val="dk1"/>
                </a:solidFill>
                <a:latin typeface="Times New Roman"/>
                <a:ea typeface="Times New Roman"/>
                <a:cs typeface="Times New Roman"/>
                <a:sym typeface="Times New Roman"/>
              </a:rPr>
              <a:t>Includes the total manufacturing system into a computer controlled, digitally processed and coordinated system.</a:t>
            </a:r>
            <a:endParaRPr b="0" i="0" sz="2400" u="none" cap="none" strike="noStrike">
              <a:solidFill>
                <a:schemeClr val="dk1"/>
              </a:solidFill>
              <a:latin typeface="Times New Roman"/>
              <a:ea typeface="Times New Roman"/>
              <a:cs typeface="Times New Roman"/>
              <a:sym typeface="Times New Roman"/>
            </a:endParaRPr>
          </a:p>
        </p:txBody>
      </p:sp>
      <p:pic>
        <p:nvPicPr>
          <p:cNvPr id="836" name="Google Shape;836;p84"/>
          <p:cNvPicPr preferRelativeResize="0"/>
          <p:nvPr/>
        </p:nvPicPr>
        <p:blipFill rotWithShape="1">
          <a:blip r:embed="rId3">
            <a:alphaModFix/>
          </a:blip>
          <a:srcRect b="0" l="0" r="0" t="0"/>
          <a:stretch/>
        </p:blipFill>
        <p:spPr>
          <a:xfrm>
            <a:off x="6841800" y="2209800"/>
            <a:ext cx="6348849" cy="4261545"/>
          </a:xfrm>
          <a:prstGeom prst="rect">
            <a:avLst/>
          </a:prstGeom>
          <a:noFill/>
          <a:ln>
            <a:noFill/>
          </a:ln>
        </p:spPr>
      </p:pic>
      <p:sp>
        <p:nvSpPr>
          <p:cNvPr id="837" name="Google Shape;837;p84"/>
          <p:cNvSpPr txBox="1"/>
          <p:nvPr/>
        </p:nvSpPr>
        <p:spPr>
          <a:xfrm>
            <a:off x="805800" y="2590550"/>
            <a:ext cx="6036000" cy="3880800"/>
          </a:xfrm>
          <a:prstGeom prst="rect">
            <a:avLst/>
          </a:prstGeom>
          <a:noFill/>
          <a:ln>
            <a:noFill/>
          </a:ln>
        </p:spPr>
        <p:txBody>
          <a:bodyPr anchorCtr="0" anchor="t" bIns="45700" lIns="91425" spcFirstLastPara="1" rIns="91425" wrap="square" tIns="45700">
            <a:noAutofit/>
          </a:bodyPr>
          <a:lstStyle/>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Industrial and non-industrial processes and robot integration are handled by a central automation control point</a:t>
            </a:r>
            <a:endParaRPr b="0" i="0" sz="2400" u="none" cap="none" strike="noStrike">
              <a:solidFill>
                <a:schemeClr val="dk1"/>
              </a:solidFill>
              <a:latin typeface="Times New Roman"/>
              <a:ea typeface="Times New Roman"/>
              <a:cs typeface="Times New Roman"/>
              <a:sym typeface="Times New Roman"/>
            </a:endParaRPr>
          </a:p>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Used in computer integrated manufacturing and several advanced process automation system</a:t>
            </a:r>
            <a:endParaRPr b="0" i="0" sz="2400" u="none" cap="none" strike="noStrike">
              <a:solidFill>
                <a:schemeClr val="dk1"/>
              </a:solidFill>
              <a:latin typeface="Times New Roman"/>
              <a:ea typeface="Times New Roman"/>
              <a:cs typeface="Times New Roman"/>
              <a:sym typeface="Times New Roman"/>
            </a:endParaRPr>
          </a:p>
          <a:p>
            <a:pPr indent="-292100" lvl="0" marL="342900" marR="0" rtl="0" algn="l">
              <a:lnSpc>
                <a:spcPct val="115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Example: Computer controlled system and Production line control process</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5"/>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Implementation of industrial automation</a:t>
            </a:r>
            <a:endParaRPr/>
          </a:p>
        </p:txBody>
      </p:sp>
      <p:sp>
        <p:nvSpPr>
          <p:cNvPr id="843" name="Google Shape;843;p85"/>
          <p:cNvSpPr txBox="1"/>
          <p:nvPr>
            <p:ph idx="1" type="body"/>
          </p:nvPr>
        </p:nvSpPr>
        <p:spPr>
          <a:xfrm>
            <a:off x="6130500" y="1643775"/>
            <a:ext cx="7585500" cy="4392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GB" sz="2800"/>
              <a:t>Pharmaceutical companies</a:t>
            </a:r>
            <a:endParaRPr b="1" sz="2800"/>
          </a:p>
          <a:p>
            <a:pPr indent="-381000" lvl="0" marL="457200" rtl="0" algn="l">
              <a:lnSpc>
                <a:spcPct val="115000"/>
              </a:lnSpc>
              <a:spcBef>
                <a:spcPts val="0"/>
              </a:spcBef>
              <a:spcAft>
                <a:spcPts val="0"/>
              </a:spcAft>
              <a:buSzPts val="2400"/>
              <a:buChar char="•"/>
            </a:pPr>
            <a:r>
              <a:rPr lang="en-GB" sz="2400"/>
              <a:t>Lesser space utilization</a:t>
            </a:r>
            <a:endParaRPr sz="2400"/>
          </a:p>
          <a:p>
            <a:pPr indent="-381000" lvl="0" marL="457200" rtl="0" algn="l">
              <a:lnSpc>
                <a:spcPct val="115000"/>
              </a:lnSpc>
              <a:spcBef>
                <a:spcPts val="0"/>
              </a:spcBef>
              <a:spcAft>
                <a:spcPts val="0"/>
              </a:spcAft>
              <a:buSzPts val="2400"/>
              <a:buChar char="•"/>
            </a:pPr>
            <a:r>
              <a:rPr lang="en-GB" sz="2400"/>
              <a:t>Reduction of production downtime</a:t>
            </a:r>
            <a:endParaRPr sz="2400"/>
          </a:p>
          <a:p>
            <a:pPr indent="-381000" lvl="0" marL="457200" rtl="0" algn="l">
              <a:lnSpc>
                <a:spcPct val="115000"/>
              </a:lnSpc>
              <a:spcBef>
                <a:spcPts val="0"/>
              </a:spcBef>
              <a:spcAft>
                <a:spcPts val="0"/>
              </a:spcAft>
              <a:buSzPts val="2400"/>
              <a:buChar char="•"/>
            </a:pPr>
            <a:r>
              <a:rPr lang="en-GB" sz="2400"/>
              <a:t>No labour turnovers</a:t>
            </a:r>
            <a:endParaRPr sz="2400"/>
          </a:p>
          <a:p>
            <a:pPr indent="-381000" lvl="0" marL="457200" rtl="0" algn="l">
              <a:lnSpc>
                <a:spcPct val="115000"/>
              </a:lnSpc>
              <a:spcBef>
                <a:spcPts val="0"/>
              </a:spcBef>
              <a:spcAft>
                <a:spcPts val="0"/>
              </a:spcAft>
              <a:buSzPts val="2400"/>
              <a:buChar char="•"/>
            </a:pPr>
            <a:r>
              <a:rPr lang="en-GB" sz="2400"/>
              <a:t>Enhanced health and safety</a:t>
            </a:r>
            <a:endParaRPr sz="2400"/>
          </a:p>
          <a:p>
            <a:pPr indent="-381000" lvl="0" marL="457200" rtl="0" algn="l">
              <a:lnSpc>
                <a:spcPct val="115000"/>
              </a:lnSpc>
              <a:spcBef>
                <a:spcPts val="0"/>
              </a:spcBef>
              <a:spcAft>
                <a:spcPts val="0"/>
              </a:spcAft>
              <a:buSzPts val="2400"/>
              <a:buChar char="•"/>
            </a:pPr>
            <a:r>
              <a:rPr lang="en-GB" sz="2400"/>
              <a:t>Better waste management system</a:t>
            </a:r>
            <a:endParaRPr sz="2400"/>
          </a:p>
          <a:p>
            <a:pPr indent="-381000" lvl="0" marL="457200" rtl="0" algn="l">
              <a:lnSpc>
                <a:spcPct val="115000"/>
              </a:lnSpc>
              <a:spcBef>
                <a:spcPts val="0"/>
              </a:spcBef>
              <a:spcAft>
                <a:spcPts val="0"/>
              </a:spcAft>
              <a:buSzPts val="2400"/>
              <a:buChar char="•"/>
            </a:pPr>
            <a:r>
              <a:rPr lang="en-GB" sz="2400"/>
              <a:t>Increased production flexibility</a:t>
            </a:r>
            <a:endParaRPr sz="2400"/>
          </a:p>
          <a:p>
            <a:pPr indent="-381000" lvl="0" marL="457200" rtl="0" algn="l">
              <a:lnSpc>
                <a:spcPct val="115000"/>
              </a:lnSpc>
              <a:spcBef>
                <a:spcPts val="0"/>
              </a:spcBef>
              <a:spcAft>
                <a:spcPts val="0"/>
              </a:spcAft>
              <a:buSzPts val="2400"/>
              <a:buChar char="•"/>
            </a:pPr>
            <a:r>
              <a:rPr lang="en-GB" sz="2400"/>
              <a:t>Improved quality and output for production</a:t>
            </a:r>
            <a:endParaRPr sz="2400"/>
          </a:p>
          <a:p>
            <a:pPr indent="-381000" lvl="0" marL="457200" rtl="0" algn="l">
              <a:lnSpc>
                <a:spcPct val="115000"/>
              </a:lnSpc>
              <a:spcBef>
                <a:spcPts val="0"/>
              </a:spcBef>
              <a:spcAft>
                <a:spcPts val="0"/>
              </a:spcAft>
              <a:buSzPts val="2400"/>
              <a:buChar char="•"/>
            </a:pPr>
            <a:r>
              <a:rPr lang="en-GB" sz="2400"/>
              <a:t>Lower operating costs</a:t>
            </a:r>
            <a:endParaRPr sz="2400"/>
          </a:p>
          <a:p>
            <a:pPr indent="0" lvl="0" marL="0" rtl="0" algn="l">
              <a:lnSpc>
                <a:spcPct val="115000"/>
              </a:lnSpc>
              <a:spcBef>
                <a:spcPts val="0"/>
              </a:spcBef>
              <a:spcAft>
                <a:spcPts val="0"/>
              </a:spcAft>
              <a:buSzPts val="1800"/>
              <a:buNone/>
            </a:pPr>
            <a:r>
              <a:t/>
            </a:r>
            <a:endParaRPr sz="2400"/>
          </a:p>
        </p:txBody>
      </p:sp>
      <p:pic>
        <p:nvPicPr>
          <p:cNvPr descr="Image" id="844" name="Google Shape;844;p85"/>
          <p:cNvPicPr preferRelativeResize="0"/>
          <p:nvPr/>
        </p:nvPicPr>
        <p:blipFill rotWithShape="1">
          <a:blip r:embed="rId3">
            <a:alphaModFix/>
          </a:blip>
          <a:srcRect b="4469" l="28510" r="6359" t="0"/>
          <a:stretch/>
        </p:blipFill>
        <p:spPr>
          <a:xfrm>
            <a:off x="1076127" y="1643775"/>
            <a:ext cx="4301425" cy="468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0" st="0"/>
                                            </p:txEl>
                                          </p:spTgt>
                                        </p:tgtEl>
                                        <p:attrNameLst>
                                          <p:attrName>style.visibility</p:attrName>
                                        </p:attrNameLst>
                                      </p:cBhvr>
                                      <p:to>
                                        <p:strVal val="visible"/>
                                      </p:to>
                                    </p:set>
                                    <p:animEffect filter="fade" transition="in">
                                      <p:cBhvr>
                                        <p:cTn dur="500"/>
                                        <p:tgtEl>
                                          <p:spTgt spid="8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1" st="1"/>
                                            </p:txEl>
                                          </p:spTgt>
                                        </p:tgtEl>
                                        <p:attrNameLst>
                                          <p:attrName>style.visibility</p:attrName>
                                        </p:attrNameLst>
                                      </p:cBhvr>
                                      <p:to>
                                        <p:strVal val="visible"/>
                                      </p:to>
                                    </p:set>
                                    <p:animEffect filter="fade" transition="in">
                                      <p:cBhvr>
                                        <p:cTn dur="500"/>
                                        <p:tgtEl>
                                          <p:spTgt spid="8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2" st="2"/>
                                            </p:txEl>
                                          </p:spTgt>
                                        </p:tgtEl>
                                        <p:attrNameLst>
                                          <p:attrName>style.visibility</p:attrName>
                                        </p:attrNameLst>
                                      </p:cBhvr>
                                      <p:to>
                                        <p:strVal val="visible"/>
                                      </p:to>
                                    </p:set>
                                    <p:animEffect filter="fade" transition="in">
                                      <p:cBhvr>
                                        <p:cTn dur="500"/>
                                        <p:tgtEl>
                                          <p:spTgt spid="8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3" st="3"/>
                                            </p:txEl>
                                          </p:spTgt>
                                        </p:tgtEl>
                                        <p:attrNameLst>
                                          <p:attrName>style.visibility</p:attrName>
                                        </p:attrNameLst>
                                      </p:cBhvr>
                                      <p:to>
                                        <p:strVal val="visible"/>
                                      </p:to>
                                    </p:set>
                                    <p:animEffect filter="fade" transition="in">
                                      <p:cBhvr>
                                        <p:cTn dur="500"/>
                                        <p:tgtEl>
                                          <p:spTgt spid="84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4" st="4"/>
                                            </p:txEl>
                                          </p:spTgt>
                                        </p:tgtEl>
                                        <p:attrNameLst>
                                          <p:attrName>style.visibility</p:attrName>
                                        </p:attrNameLst>
                                      </p:cBhvr>
                                      <p:to>
                                        <p:strVal val="visible"/>
                                      </p:to>
                                    </p:set>
                                    <p:animEffect filter="fade" transition="in">
                                      <p:cBhvr>
                                        <p:cTn dur="500"/>
                                        <p:tgtEl>
                                          <p:spTgt spid="84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5" st="5"/>
                                            </p:txEl>
                                          </p:spTgt>
                                        </p:tgtEl>
                                        <p:attrNameLst>
                                          <p:attrName>style.visibility</p:attrName>
                                        </p:attrNameLst>
                                      </p:cBhvr>
                                      <p:to>
                                        <p:strVal val="visible"/>
                                      </p:to>
                                    </p:set>
                                    <p:animEffect filter="fade" transition="in">
                                      <p:cBhvr>
                                        <p:cTn dur="500"/>
                                        <p:tgtEl>
                                          <p:spTgt spid="84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6" st="6"/>
                                            </p:txEl>
                                          </p:spTgt>
                                        </p:tgtEl>
                                        <p:attrNameLst>
                                          <p:attrName>style.visibility</p:attrName>
                                        </p:attrNameLst>
                                      </p:cBhvr>
                                      <p:to>
                                        <p:strVal val="visible"/>
                                      </p:to>
                                    </p:set>
                                    <p:animEffect filter="fade" transition="in">
                                      <p:cBhvr>
                                        <p:cTn dur="500"/>
                                        <p:tgtEl>
                                          <p:spTgt spid="84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7" st="7"/>
                                            </p:txEl>
                                          </p:spTgt>
                                        </p:tgtEl>
                                        <p:attrNameLst>
                                          <p:attrName>style.visibility</p:attrName>
                                        </p:attrNameLst>
                                      </p:cBhvr>
                                      <p:to>
                                        <p:strVal val="visible"/>
                                      </p:to>
                                    </p:set>
                                    <p:animEffect filter="fade" transition="in">
                                      <p:cBhvr>
                                        <p:cTn dur="500"/>
                                        <p:tgtEl>
                                          <p:spTgt spid="84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8" st="8"/>
                                            </p:txEl>
                                          </p:spTgt>
                                        </p:tgtEl>
                                        <p:attrNameLst>
                                          <p:attrName>style.visibility</p:attrName>
                                        </p:attrNameLst>
                                      </p:cBhvr>
                                      <p:to>
                                        <p:strVal val="visible"/>
                                      </p:to>
                                    </p:set>
                                    <p:animEffect filter="fade" transition="in">
                                      <p:cBhvr>
                                        <p:cTn dur="500"/>
                                        <p:tgtEl>
                                          <p:spTgt spid="84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843">
                                            <p:txEl>
                                              <p:pRg end="9" st="9"/>
                                            </p:txEl>
                                          </p:spTgt>
                                        </p:tgtEl>
                                        <p:attrNameLst>
                                          <p:attrName>style.visibility</p:attrName>
                                        </p:attrNameLst>
                                      </p:cBhvr>
                                      <p:to>
                                        <p:strVal val="visible"/>
                                      </p:to>
                                    </p:set>
                                    <p:animEffect filter="fade" transition="in">
                                      <p:cBhvr>
                                        <p:cTn dur="500"/>
                                        <p:tgtEl>
                                          <p:spTgt spid="84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Self-driving Cars</a:t>
            </a:r>
            <a:endParaRPr/>
          </a:p>
        </p:txBody>
      </p:sp>
      <p:sp>
        <p:nvSpPr>
          <p:cNvPr id="229" name="Google Shape;229;p32"/>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How Sensors Empower Autonomous Driving &gt; ENGINEERING.com" id="230" name="Google Shape;230;p32"/>
          <p:cNvPicPr preferRelativeResize="0"/>
          <p:nvPr/>
        </p:nvPicPr>
        <p:blipFill rotWithShape="1">
          <a:blip r:embed="rId3">
            <a:alphaModFix/>
          </a:blip>
          <a:srcRect b="0" l="0" r="0" t="0"/>
          <a:stretch/>
        </p:blipFill>
        <p:spPr>
          <a:xfrm>
            <a:off x="7696800" y="2344373"/>
            <a:ext cx="5773550" cy="3480175"/>
          </a:xfrm>
          <a:prstGeom prst="rect">
            <a:avLst/>
          </a:prstGeom>
          <a:noFill/>
          <a:ln>
            <a:noFill/>
          </a:ln>
        </p:spPr>
      </p:pic>
      <p:sp>
        <p:nvSpPr>
          <p:cNvPr id="231" name="Google Shape;231;p32"/>
          <p:cNvSpPr txBox="1"/>
          <p:nvPr/>
        </p:nvSpPr>
        <p:spPr>
          <a:xfrm>
            <a:off x="363775" y="1306925"/>
            <a:ext cx="6831000" cy="504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3200"/>
              <a:buFont typeface="Arial"/>
              <a:buNone/>
            </a:pPr>
            <a:r>
              <a:rPr b="1" i="0" lang="en-GB" sz="3200" u="none" cap="none" strike="noStrike">
                <a:solidFill>
                  <a:schemeClr val="dk1"/>
                </a:solidFill>
                <a:latin typeface="Calibri"/>
                <a:ea typeface="Calibri"/>
                <a:cs typeface="Calibri"/>
                <a:sym typeface="Calibri"/>
              </a:rPr>
              <a:t>Primary Sensors: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1" i="0" lang="en-GB" sz="2400" u="none" cap="none" strike="noStrike">
                <a:solidFill>
                  <a:schemeClr val="dk1"/>
                </a:solidFill>
                <a:latin typeface="Calibri"/>
                <a:ea typeface="Calibri"/>
                <a:cs typeface="Calibri"/>
                <a:sym typeface="Calibri"/>
              </a:rPr>
              <a:t>Camera: </a:t>
            </a:r>
            <a:r>
              <a:rPr b="0" i="0" lang="en-GB" sz="2400" u="none" cap="none" strike="noStrike">
                <a:solidFill>
                  <a:schemeClr val="dk1"/>
                </a:solidFill>
                <a:latin typeface="Calibri"/>
                <a:ea typeface="Calibri"/>
                <a:cs typeface="Calibri"/>
                <a:sym typeface="Calibri"/>
              </a:rPr>
              <a:t>placed on every side of the car to create a 360 degree view of the environment and also detect objects.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400"/>
              <a:buFont typeface="Arial"/>
              <a:buChar char="•"/>
            </a:pPr>
            <a:r>
              <a:rPr b="1" i="0" lang="en-GB" sz="2400" u="none" cap="none" strike="noStrike">
                <a:solidFill>
                  <a:schemeClr val="dk1"/>
                </a:solidFill>
                <a:latin typeface="Calibri"/>
                <a:ea typeface="Calibri"/>
                <a:cs typeface="Calibri"/>
                <a:sym typeface="Calibri"/>
              </a:rPr>
              <a:t>Radar: </a:t>
            </a:r>
            <a:r>
              <a:rPr b="0" i="0" lang="en-GB" sz="2400" u="none" cap="none" strike="noStrike">
                <a:solidFill>
                  <a:schemeClr val="dk1"/>
                </a:solidFill>
                <a:latin typeface="Calibri"/>
                <a:ea typeface="Calibri"/>
                <a:cs typeface="Calibri"/>
                <a:sym typeface="Calibri"/>
              </a:rPr>
              <a:t>Supplement camera visions in times of low visibility like night driving and improve detection</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1" i="0" lang="en-GB" sz="2400" u="none" cap="none" strike="noStrike">
                <a:solidFill>
                  <a:schemeClr val="dk1"/>
                </a:solidFill>
                <a:latin typeface="Calibri"/>
                <a:ea typeface="Calibri"/>
                <a:cs typeface="Calibri"/>
                <a:sym typeface="Calibri"/>
              </a:rPr>
              <a:t>LIDAR: </a:t>
            </a:r>
            <a:r>
              <a:rPr b="0" i="0" lang="en-GB" sz="2400" u="none" cap="none" strike="noStrike">
                <a:solidFill>
                  <a:schemeClr val="dk1"/>
                </a:solidFill>
                <a:latin typeface="Calibri"/>
                <a:ea typeface="Calibri"/>
                <a:cs typeface="Calibri"/>
                <a:sym typeface="Calibri"/>
              </a:rPr>
              <a:t>helps to have a 3D view of the environment by providing shape and depths to surrounding cars, and also works in low-light conditions</a:t>
            </a:r>
            <a:r>
              <a:rPr b="1" i="0" lang="en-GB" sz="24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6"/>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Implementation of industrial automation</a:t>
            </a:r>
            <a:endParaRPr/>
          </a:p>
        </p:txBody>
      </p:sp>
      <p:sp>
        <p:nvSpPr>
          <p:cNvPr id="850" name="Google Shape;850;p86"/>
          <p:cNvSpPr txBox="1"/>
          <p:nvPr/>
        </p:nvSpPr>
        <p:spPr>
          <a:xfrm>
            <a:off x="781475" y="2068124"/>
            <a:ext cx="5867400" cy="3927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50000"/>
              </a:lnSpc>
              <a:spcBef>
                <a:spcPts val="0"/>
              </a:spcBef>
              <a:spcAft>
                <a:spcPts val="0"/>
              </a:spcAft>
              <a:buClr>
                <a:schemeClr val="dk1"/>
              </a:buClr>
              <a:buSzPts val="2800"/>
              <a:buFont typeface="Arial"/>
              <a:buChar char="•"/>
            </a:pPr>
            <a:r>
              <a:rPr b="1" i="0" lang="en-GB" sz="2800" u="none" cap="none" strike="noStrike">
                <a:solidFill>
                  <a:schemeClr val="dk1"/>
                </a:solidFill>
                <a:latin typeface="Calibri"/>
                <a:ea typeface="Calibri"/>
                <a:cs typeface="Calibri"/>
                <a:sym typeface="Calibri"/>
              </a:rPr>
              <a:t>Flexible manufacturing system</a:t>
            </a:r>
            <a:endParaRPr b="1" i="0" sz="2800" u="none" cap="none" strike="noStrike">
              <a:solidFill>
                <a:schemeClr val="dk1"/>
              </a:solidFill>
              <a:latin typeface="Calibri"/>
              <a:ea typeface="Calibri"/>
              <a:cs typeface="Calibri"/>
              <a:sym typeface="Calibri"/>
            </a:endParaRPr>
          </a:p>
          <a:p>
            <a:pPr indent="-406400" lvl="1" marL="914400" marR="0" rtl="0" algn="l">
              <a:lnSpc>
                <a:spcPct val="150000"/>
              </a:lnSpc>
              <a:spcBef>
                <a:spcPts val="0"/>
              </a:spcBef>
              <a:spcAft>
                <a:spcPts val="0"/>
              </a:spcAft>
              <a:buClr>
                <a:schemeClr val="dk1"/>
              </a:buClr>
              <a:buSzPts val="2800"/>
              <a:buFont typeface="Calibri"/>
              <a:buChar char="○"/>
            </a:pPr>
            <a:r>
              <a:rPr b="0" i="0" lang="en-GB" sz="2800" u="none" cap="none" strike="noStrike">
                <a:solidFill>
                  <a:schemeClr val="dk1"/>
                </a:solidFill>
                <a:latin typeface="Calibri"/>
                <a:ea typeface="Calibri"/>
                <a:cs typeface="Calibri"/>
                <a:sym typeface="Calibri"/>
              </a:rPr>
              <a:t>Easily adapt to changes in the type and quantity of the product being manufactured</a:t>
            </a:r>
            <a:endParaRPr b="0" i="0" sz="2800" u="none" cap="none" strike="noStrike">
              <a:solidFill>
                <a:schemeClr val="dk1"/>
              </a:solidFill>
              <a:latin typeface="Calibri"/>
              <a:ea typeface="Calibri"/>
              <a:cs typeface="Calibri"/>
              <a:sym typeface="Calibri"/>
            </a:endParaRPr>
          </a:p>
          <a:p>
            <a:pPr indent="-406400" lvl="1" marL="914400" marR="0" rtl="0" algn="l">
              <a:lnSpc>
                <a:spcPct val="150000"/>
              </a:lnSpc>
              <a:spcBef>
                <a:spcPts val="0"/>
              </a:spcBef>
              <a:spcAft>
                <a:spcPts val="0"/>
              </a:spcAft>
              <a:buClr>
                <a:schemeClr val="dk1"/>
              </a:buClr>
              <a:buSzPts val="2800"/>
              <a:buFont typeface="Calibri"/>
              <a:buChar char="○"/>
            </a:pPr>
            <a:r>
              <a:rPr b="0" i="0" lang="en-GB" sz="2800" u="none" cap="none" strike="noStrike">
                <a:solidFill>
                  <a:schemeClr val="dk1"/>
                </a:solidFill>
                <a:latin typeface="Calibri"/>
                <a:ea typeface="Calibri"/>
                <a:cs typeface="Calibri"/>
                <a:sym typeface="Calibri"/>
              </a:rPr>
              <a:t>Improved efficiency</a:t>
            </a:r>
            <a:endParaRPr b="0" i="0" sz="2800" u="none" cap="none" strike="noStrike">
              <a:solidFill>
                <a:schemeClr val="dk1"/>
              </a:solidFill>
              <a:latin typeface="Calibri"/>
              <a:ea typeface="Calibri"/>
              <a:cs typeface="Calibri"/>
              <a:sym typeface="Calibri"/>
            </a:endParaRPr>
          </a:p>
          <a:p>
            <a:pPr indent="-406400" lvl="1" marL="914400" marR="0" rtl="0" algn="l">
              <a:lnSpc>
                <a:spcPct val="150000"/>
              </a:lnSpc>
              <a:spcBef>
                <a:spcPts val="0"/>
              </a:spcBef>
              <a:spcAft>
                <a:spcPts val="0"/>
              </a:spcAft>
              <a:buClr>
                <a:schemeClr val="dk1"/>
              </a:buClr>
              <a:buSzPts val="2800"/>
              <a:buFont typeface="Calibri"/>
              <a:buChar char="○"/>
            </a:pPr>
            <a:r>
              <a:rPr b="0" i="0" lang="en-GB" sz="2800" u="none" cap="none" strike="noStrike">
                <a:solidFill>
                  <a:schemeClr val="dk1"/>
                </a:solidFill>
                <a:latin typeface="Calibri"/>
                <a:ea typeface="Calibri"/>
                <a:cs typeface="Calibri"/>
                <a:sym typeface="Calibri"/>
              </a:rPr>
              <a:t>Lower production costs</a:t>
            </a:r>
            <a:endParaRPr b="0" i="0" sz="2800" u="none" cap="none" strike="noStrike">
              <a:solidFill>
                <a:schemeClr val="dk1"/>
              </a:solidFill>
              <a:latin typeface="Calibri"/>
              <a:ea typeface="Calibri"/>
              <a:cs typeface="Calibri"/>
              <a:sym typeface="Calibri"/>
            </a:endParaRPr>
          </a:p>
        </p:txBody>
      </p:sp>
      <p:pic>
        <p:nvPicPr>
          <p:cNvPr id="851" name="Google Shape;851;p86"/>
          <p:cNvPicPr preferRelativeResize="0"/>
          <p:nvPr/>
        </p:nvPicPr>
        <p:blipFill rotWithShape="1">
          <a:blip r:embed="rId3">
            <a:alphaModFix/>
          </a:blip>
          <a:srcRect b="0" l="0" r="0" t="0"/>
          <a:stretch/>
        </p:blipFill>
        <p:spPr>
          <a:xfrm>
            <a:off x="6722625" y="1798650"/>
            <a:ext cx="6643074" cy="434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7"/>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Future of industrial automation</a:t>
            </a:r>
            <a:endParaRPr/>
          </a:p>
        </p:txBody>
      </p:sp>
      <p:pic>
        <p:nvPicPr>
          <p:cNvPr id="857" name="Google Shape;857;p87"/>
          <p:cNvPicPr preferRelativeResize="0"/>
          <p:nvPr>
            <p:ph idx="1" type="body"/>
          </p:nvPr>
        </p:nvPicPr>
        <p:blipFill rotWithShape="1">
          <a:blip r:embed="rId3">
            <a:alphaModFix/>
          </a:blip>
          <a:srcRect b="0" l="0" r="0" t="0"/>
          <a:stretch/>
        </p:blipFill>
        <p:spPr>
          <a:xfrm>
            <a:off x="5257800" y="1600200"/>
            <a:ext cx="7987892" cy="4509294"/>
          </a:xfrm>
          <a:prstGeom prst="rect">
            <a:avLst/>
          </a:prstGeom>
          <a:noFill/>
          <a:ln>
            <a:noFill/>
          </a:ln>
        </p:spPr>
      </p:pic>
      <p:sp>
        <p:nvSpPr>
          <p:cNvPr id="858" name="Google Shape;858;p87"/>
          <p:cNvSpPr txBox="1"/>
          <p:nvPr/>
        </p:nvSpPr>
        <p:spPr>
          <a:xfrm>
            <a:off x="692728" y="1712416"/>
            <a:ext cx="4488872" cy="41549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Fully automated factories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Nanotech, complex adaptive systems, and most wireless systems will be common in the future.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Efficient utilization of energy, raw material and human resources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Multi-functional robots associated with human workers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GB" sz="2400" u="none" cap="none" strike="noStrike">
                <a:solidFill>
                  <a:schemeClr val="dk1"/>
                </a:solidFill>
                <a:latin typeface="Calibri"/>
                <a:ea typeface="Calibri"/>
                <a:cs typeface="Calibri"/>
                <a:sym typeface="Calibri"/>
              </a:rPr>
              <a:t>More job opportunities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0" st="0"/>
                                            </p:txEl>
                                          </p:spTgt>
                                        </p:tgtEl>
                                        <p:attrNameLst>
                                          <p:attrName>style.visibility</p:attrName>
                                        </p:attrNameLst>
                                      </p:cBhvr>
                                      <p:to>
                                        <p:strVal val="visible"/>
                                      </p:to>
                                    </p:set>
                                    <p:animEffect filter="fade" transition="in">
                                      <p:cBhvr>
                                        <p:cTn dur="500"/>
                                        <p:tgtEl>
                                          <p:spTgt spid="8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1" st="1"/>
                                            </p:txEl>
                                          </p:spTgt>
                                        </p:tgtEl>
                                        <p:attrNameLst>
                                          <p:attrName>style.visibility</p:attrName>
                                        </p:attrNameLst>
                                      </p:cBhvr>
                                      <p:to>
                                        <p:strVal val="visible"/>
                                      </p:to>
                                    </p:set>
                                    <p:animEffect filter="fade" transition="in">
                                      <p:cBhvr>
                                        <p:cTn dur="500"/>
                                        <p:tgtEl>
                                          <p:spTgt spid="8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2" st="2"/>
                                            </p:txEl>
                                          </p:spTgt>
                                        </p:tgtEl>
                                        <p:attrNameLst>
                                          <p:attrName>style.visibility</p:attrName>
                                        </p:attrNameLst>
                                      </p:cBhvr>
                                      <p:to>
                                        <p:strVal val="visible"/>
                                      </p:to>
                                    </p:set>
                                    <p:animEffect filter="fade" transition="in">
                                      <p:cBhvr>
                                        <p:cTn dur="500"/>
                                        <p:tgtEl>
                                          <p:spTgt spid="8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3" st="3"/>
                                            </p:txEl>
                                          </p:spTgt>
                                        </p:tgtEl>
                                        <p:attrNameLst>
                                          <p:attrName>style.visibility</p:attrName>
                                        </p:attrNameLst>
                                      </p:cBhvr>
                                      <p:to>
                                        <p:strVal val="visible"/>
                                      </p:to>
                                    </p:set>
                                    <p:animEffect filter="fade" transition="in">
                                      <p:cBhvr>
                                        <p:cTn dur="500"/>
                                        <p:tgtEl>
                                          <p:spTgt spid="8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4" st="4"/>
                                            </p:txEl>
                                          </p:spTgt>
                                        </p:tgtEl>
                                        <p:attrNameLst>
                                          <p:attrName>style.visibility</p:attrName>
                                        </p:attrNameLst>
                                      </p:cBhvr>
                                      <p:to>
                                        <p:strVal val="visible"/>
                                      </p:to>
                                    </p:set>
                                    <p:animEffect filter="fade" transition="in">
                                      <p:cBhvr>
                                        <p:cTn dur="500"/>
                                        <p:tgtEl>
                                          <p:spTgt spid="8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8"/>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Financial Technology (Fintech)</a:t>
            </a:r>
            <a:endParaRPr/>
          </a:p>
        </p:txBody>
      </p:sp>
      <p:pic>
        <p:nvPicPr>
          <p:cNvPr id="864" name="Google Shape;864;p88"/>
          <p:cNvPicPr preferRelativeResize="0"/>
          <p:nvPr>
            <p:ph idx="1" type="body"/>
          </p:nvPr>
        </p:nvPicPr>
        <p:blipFill rotWithShape="1">
          <a:blip r:embed="rId3">
            <a:alphaModFix/>
          </a:blip>
          <a:srcRect b="0" l="0" r="0" t="0"/>
          <a:stretch/>
        </p:blipFill>
        <p:spPr>
          <a:xfrm>
            <a:off x="1143000" y="1600200"/>
            <a:ext cx="7543800" cy="4525963"/>
          </a:xfrm>
          <a:prstGeom prst="rect">
            <a:avLst/>
          </a:prstGeom>
          <a:noFill/>
          <a:ln>
            <a:noFill/>
          </a:ln>
        </p:spPr>
      </p:pic>
      <p:sp>
        <p:nvSpPr>
          <p:cNvPr id="865" name="Google Shape;865;p88"/>
          <p:cNvSpPr txBox="1"/>
          <p:nvPr/>
        </p:nvSpPr>
        <p:spPr>
          <a:xfrm>
            <a:off x="9144000" y="1600200"/>
            <a:ext cx="3581400" cy="452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Fintech includes new technology to improve and automate the usage and delivery of financial services.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Implementation of fintech can be seen in education, retail banking, investment management, fund-raising etc</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4"/>
                                        </p:tgtEl>
                                        <p:attrNameLst>
                                          <p:attrName>style.visibility</p:attrName>
                                        </p:attrNameLst>
                                      </p:cBhvr>
                                      <p:to>
                                        <p:strVal val="visible"/>
                                      </p:to>
                                    </p:set>
                                    <p:anim calcmode="lin" valueType="num">
                                      <p:cBhvr additive="base">
                                        <p:cTn dur="500"/>
                                        <p:tgtEl>
                                          <p:spTgt spid="8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500"/>
                                        <p:tgtEl>
                                          <p:spTgt spid="865"/>
                                        </p:tgtEl>
                                        <p:attrNameLst>
                                          <p:attrName>ppt_w</p:attrName>
                                        </p:attrNameLst>
                                      </p:cBhvr>
                                      <p:tavLst>
                                        <p:tav fmla="" tm="0">
                                          <p:val>
                                            <p:strVal val="0"/>
                                          </p:val>
                                        </p:tav>
                                        <p:tav fmla="" tm="100000">
                                          <p:val>
                                            <p:strVal val="#ppt_w"/>
                                          </p:val>
                                        </p:tav>
                                      </p:tavLst>
                                    </p:anim>
                                    <p:anim calcmode="lin" valueType="num">
                                      <p:cBhvr additive="base">
                                        <p:cTn dur="500"/>
                                        <p:tgtEl>
                                          <p:spTgt spid="8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9"/>
          <p:cNvSpPr txBox="1"/>
          <p:nvPr>
            <p:ph type="title"/>
          </p:nvPr>
        </p:nvSpPr>
        <p:spPr>
          <a:xfrm>
            <a:off x="685800" y="1222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Cryptocurrency (Bitcoins)</a:t>
            </a:r>
            <a:endParaRPr/>
          </a:p>
        </p:txBody>
      </p:sp>
      <p:sp>
        <p:nvSpPr>
          <p:cNvPr id="871" name="Google Shape;871;p89"/>
          <p:cNvSpPr txBox="1"/>
          <p:nvPr>
            <p:ph idx="1" type="body"/>
          </p:nvPr>
        </p:nvSpPr>
        <p:spPr>
          <a:xfrm>
            <a:off x="229050" y="1600200"/>
            <a:ext cx="7248600" cy="48768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0"/>
              </a:spcBef>
              <a:spcAft>
                <a:spcPts val="0"/>
              </a:spcAft>
              <a:buSzPts val="2200"/>
              <a:buChar char="★"/>
            </a:pPr>
            <a:r>
              <a:rPr lang="en-GB" sz="2200"/>
              <a:t>Digital or virtual currency secured by cryptography</a:t>
            </a:r>
            <a:endParaRPr sz="2200"/>
          </a:p>
          <a:p>
            <a:pPr indent="-368300" lvl="0" marL="457200" rtl="0" algn="l">
              <a:lnSpc>
                <a:spcPct val="115000"/>
              </a:lnSpc>
              <a:spcBef>
                <a:spcPts val="0"/>
              </a:spcBef>
              <a:spcAft>
                <a:spcPts val="0"/>
              </a:spcAft>
              <a:buSzPts val="2200"/>
              <a:buChar char="★"/>
            </a:pPr>
            <a:r>
              <a:rPr lang="en-GB" sz="2200"/>
              <a:t>Exists outside government control and central authorities</a:t>
            </a:r>
            <a:endParaRPr sz="2200"/>
          </a:p>
          <a:p>
            <a:pPr indent="-368300" lvl="0" marL="457200" rtl="0" algn="l">
              <a:lnSpc>
                <a:spcPct val="115000"/>
              </a:lnSpc>
              <a:spcBef>
                <a:spcPts val="0"/>
              </a:spcBef>
              <a:spcAft>
                <a:spcPts val="0"/>
              </a:spcAft>
              <a:buSzPts val="2200"/>
              <a:buChar char="★"/>
            </a:pPr>
            <a:r>
              <a:rPr lang="en-GB" sz="2200"/>
              <a:t>Uses various encryption algorithms and safeguards the currency exchange networks.</a:t>
            </a:r>
            <a:endParaRPr sz="2200"/>
          </a:p>
          <a:p>
            <a:pPr indent="-368300" lvl="0" marL="457200" rtl="0" algn="l">
              <a:lnSpc>
                <a:spcPct val="115000"/>
              </a:lnSpc>
              <a:spcBef>
                <a:spcPts val="0"/>
              </a:spcBef>
              <a:spcAft>
                <a:spcPts val="0"/>
              </a:spcAft>
              <a:buSzPts val="2200"/>
              <a:buChar char="★"/>
            </a:pPr>
            <a:r>
              <a:rPr lang="en-GB" sz="2200"/>
              <a:t>Not limited to a single country</a:t>
            </a:r>
            <a:endParaRPr sz="2200"/>
          </a:p>
          <a:p>
            <a:pPr indent="-368300" lvl="0" marL="457200" rtl="0" algn="l">
              <a:lnSpc>
                <a:spcPct val="115000"/>
              </a:lnSpc>
              <a:spcBef>
                <a:spcPts val="0"/>
              </a:spcBef>
              <a:spcAft>
                <a:spcPts val="0"/>
              </a:spcAft>
              <a:buSzPts val="2200"/>
              <a:buChar char="★"/>
            </a:pPr>
            <a:r>
              <a:rPr lang="en-GB" sz="2200"/>
              <a:t>Does not require any bank accounts</a:t>
            </a:r>
            <a:endParaRPr sz="2200"/>
          </a:p>
          <a:p>
            <a:pPr indent="-368300" lvl="0" marL="457200" rtl="0" algn="l">
              <a:lnSpc>
                <a:spcPct val="115000"/>
              </a:lnSpc>
              <a:spcBef>
                <a:spcPts val="0"/>
              </a:spcBef>
              <a:spcAft>
                <a:spcPts val="0"/>
              </a:spcAft>
              <a:buSzPts val="2200"/>
              <a:buChar char="★"/>
            </a:pPr>
            <a:r>
              <a:rPr lang="en-GB" sz="2200"/>
              <a:t>Easy to trade with minimum processing fee</a:t>
            </a:r>
            <a:endParaRPr sz="2200"/>
          </a:p>
          <a:p>
            <a:pPr indent="-368300" lvl="0" marL="457200" rtl="0" algn="l">
              <a:lnSpc>
                <a:spcPct val="115000"/>
              </a:lnSpc>
              <a:spcBef>
                <a:spcPts val="0"/>
              </a:spcBef>
              <a:spcAft>
                <a:spcPts val="0"/>
              </a:spcAft>
              <a:buSzPts val="2200"/>
              <a:buChar char="★"/>
            </a:pPr>
            <a:r>
              <a:rPr lang="en-GB" sz="2200"/>
              <a:t>Allows illegal activities like money laundering and tax evasion since it cannot be traced officially</a:t>
            </a:r>
            <a:endParaRPr sz="2200"/>
          </a:p>
          <a:p>
            <a:pPr indent="-368300" lvl="0" marL="457200" rtl="0" algn="l">
              <a:lnSpc>
                <a:spcPct val="115000"/>
              </a:lnSpc>
              <a:spcBef>
                <a:spcPts val="0"/>
              </a:spcBef>
              <a:spcAft>
                <a:spcPts val="0"/>
              </a:spcAft>
              <a:buSzPts val="2200"/>
              <a:buChar char="★"/>
            </a:pPr>
            <a:r>
              <a:rPr lang="en-GB" sz="2200"/>
              <a:t>Value of cryptocurrency can collapse or fluctuate at a large rate</a:t>
            </a:r>
            <a:endParaRPr sz="2200"/>
          </a:p>
          <a:p>
            <a:pPr indent="-368300" lvl="0" marL="457200" rtl="0" algn="l">
              <a:lnSpc>
                <a:spcPct val="115000"/>
              </a:lnSpc>
              <a:spcBef>
                <a:spcPts val="0"/>
              </a:spcBef>
              <a:spcAft>
                <a:spcPts val="0"/>
              </a:spcAft>
              <a:buSzPts val="2200"/>
              <a:buChar char="★"/>
            </a:pPr>
            <a:r>
              <a:rPr lang="en-GB" sz="2200"/>
              <a:t>Most popular cryptocurrency: Bitcoins</a:t>
            </a:r>
            <a:endParaRPr sz="2200"/>
          </a:p>
        </p:txBody>
      </p:sp>
      <p:pic>
        <p:nvPicPr>
          <p:cNvPr id="872" name="Google Shape;872;p89"/>
          <p:cNvPicPr preferRelativeResize="0"/>
          <p:nvPr/>
        </p:nvPicPr>
        <p:blipFill rotWithShape="1">
          <a:blip r:embed="rId3">
            <a:alphaModFix/>
          </a:blip>
          <a:srcRect b="0" l="0" r="0" t="0"/>
          <a:stretch/>
        </p:blipFill>
        <p:spPr>
          <a:xfrm>
            <a:off x="7656575" y="1845488"/>
            <a:ext cx="5700750" cy="438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anim calcmode="lin" valueType="num">
                                      <p:cBhvr additive="base">
                                        <p:cTn dur="500"/>
                                        <p:tgtEl>
                                          <p:spTgt spid="87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anim calcmode="lin" valueType="num">
                                      <p:cBhvr additive="base">
                                        <p:cTn dur="500"/>
                                        <p:tgtEl>
                                          <p:spTgt spid="871">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2" st="2"/>
                                            </p:txEl>
                                          </p:spTgt>
                                        </p:tgtEl>
                                        <p:attrNameLst>
                                          <p:attrName>style.visibility</p:attrName>
                                        </p:attrNameLst>
                                      </p:cBhvr>
                                      <p:to>
                                        <p:strVal val="visible"/>
                                      </p:to>
                                    </p:set>
                                    <p:anim calcmode="lin" valueType="num">
                                      <p:cBhvr additive="base">
                                        <p:cTn dur="500"/>
                                        <p:tgtEl>
                                          <p:spTgt spid="871">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3" st="3"/>
                                            </p:txEl>
                                          </p:spTgt>
                                        </p:tgtEl>
                                        <p:attrNameLst>
                                          <p:attrName>style.visibility</p:attrName>
                                        </p:attrNameLst>
                                      </p:cBhvr>
                                      <p:to>
                                        <p:strVal val="visible"/>
                                      </p:to>
                                    </p:set>
                                    <p:anim calcmode="lin" valueType="num">
                                      <p:cBhvr additive="base">
                                        <p:cTn dur="500"/>
                                        <p:tgtEl>
                                          <p:spTgt spid="871">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4" st="4"/>
                                            </p:txEl>
                                          </p:spTgt>
                                        </p:tgtEl>
                                        <p:attrNameLst>
                                          <p:attrName>style.visibility</p:attrName>
                                        </p:attrNameLst>
                                      </p:cBhvr>
                                      <p:to>
                                        <p:strVal val="visible"/>
                                      </p:to>
                                    </p:set>
                                    <p:anim calcmode="lin" valueType="num">
                                      <p:cBhvr additive="base">
                                        <p:cTn dur="500"/>
                                        <p:tgtEl>
                                          <p:spTgt spid="871">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5" st="5"/>
                                            </p:txEl>
                                          </p:spTgt>
                                        </p:tgtEl>
                                        <p:attrNameLst>
                                          <p:attrName>style.visibility</p:attrName>
                                        </p:attrNameLst>
                                      </p:cBhvr>
                                      <p:to>
                                        <p:strVal val="visible"/>
                                      </p:to>
                                    </p:set>
                                    <p:anim calcmode="lin" valueType="num">
                                      <p:cBhvr additive="base">
                                        <p:cTn dur="500"/>
                                        <p:tgtEl>
                                          <p:spTgt spid="871">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6" st="6"/>
                                            </p:txEl>
                                          </p:spTgt>
                                        </p:tgtEl>
                                        <p:attrNameLst>
                                          <p:attrName>style.visibility</p:attrName>
                                        </p:attrNameLst>
                                      </p:cBhvr>
                                      <p:to>
                                        <p:strVal val="visible"/>
                                      </p:to>
                                    </p:set>
                                    <p:anim calcmode="lin" valueType="num">
                                      <p:cBhvr additive="base">
                                        <p:cTn dur="500"/>
                                        <p:tgtEl>
                                          <p:spTgt spid="871">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7" st="7"/>
                                            </p:txEl>
                                          </p:spTgt>
                                        </p:tgtEl>
                                        <p:attrNameLst>
                                          <p:attrName>style.visibility</p:attrName>
                                        </p:attrNameLst>
                                      </p:cBhvr>
                                      <p:to>
                                        <p:strVal val="visible"/>
                                      </p:to>
                                    </p:set>
                                    <p:anim calcmode="lin" valueType="num">
                                      <p:cBhvr additive="base">
                                        <p:cTn dur="500"/>
                                        <p:tgtEl>
                                          <p:spTgt spid="871">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1">
                                            <p:txEl>
                                              <p:pRg end="8" st="8"/>
                                            </p:txEl>
                                          </p:spTgt>
                                        </p:tgtEl>
                                        <p:attrNameLst>
                                          <p:attrName>style.visibility</p:attrName>
                                        </p:attrNameLst>
                                      </p:cBhvr>
                                      <p:to>
                                        <p:strVal val="visible"/>
                                      </p:to>
                                    </p:set>
                                    <p:anim calcmode="lin" valueType="num">
                                      <p:cBhvr additive="base">
                                        <p:cTn dur="500"/>
                                        <p:tgtEl>
                                          <p:spTgt spid="871">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871">
                                            <p:txEl>
                                              <p:pRg end="8" st="8"/>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0"/>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Fintech in Bangladesh</a:t>
            </a:r>
            <a:endParaRPr/>
          </a:p>
        </p:txBody>
      </p:sp>
      <p:sp>
        <p:nvSpPr>
          <p:cNvPr descr="Nagad Logo - Transparent Bkash Logo Png, Png Download - vhv" id="878" name="Google Shape;878;p9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Dell\Desktop\Mobile-Banking-in-Bangladesh.jpg" id="879" name="Google Shape;879;p90"/>
          <p:cNvPicPr preferRelativeResize="0"/>
          <p:nvPr/>
        </p:nvPicPr>
        <p:blipFill rotWithShape="1">
          <a:blip r:embed="rId3">
            <a:alphaModFix/>
          </a:blip>
          <a:srcRect b="0" l="0" r="0" t="11415"/>
          <a:stretch/>
        </p:blipFill>
        <p:spPr>
          <a:xfrm>
            <a:off x="1859325" y="2121550"/>
            <a:ext cx="9199025" cy="4414000"/>
          </a:xfrm>
          <a:prstGeom prst="rect">
            <a:avLst/>
          </a:prstGeom>
          <a:noFill/>
          <a:ln>
            <a:noFill/>
          </a:ln>
        </p:spPr>
      </p:pic>
      <p:sp>
        <p:nvSpPr>
          <p:cNvPr id="880" name="Google Shape;880;p90"/>
          <p:cNvSpPr txBox="1"/>
          <p:nvPr/>
        </p:nvSpPr>
        <p:spPr>
          <a:xfrm>
            <a:off x="1578150" y="1417650"/>
            <a:ext cx="9645300" cy="60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Non-banking fintech services have become the market leaders in Bangladesh</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1"/>
          <p:cNvSpPr txBox="1"/>
          <p:nvPr>
            <p:ph type="title"/>
          </p:nvPr>
        </p:nvSpPr>
        <p:spPr>
          <a:xfrm>
            <a:off x="685800" y="274648"/>
            <a:ext cx="12344400" cy="991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Fintech is the future</a:t>
            </a:r>
            <a:endParaRPr/>
          </a:p>
        </p:txBody>
      </p:sp>
      <p:pic>
        <p:nvPicPr>
          <p:cNvPr id="886" name="Google Shape;886;p91"/>
          <p:cNvPicPr preferRelativeResize="0"/>
          <p:nvPr>
            <p:ph idx="1" type="body"/>
          </p:nvPr>
        </p:nvPicPr>
        <p:blipFill rotWithShape="1">
          <a:blip r:embed="rId3">
            <a:alphaModFix/>
          </a:blip>
          <a:srcRect b="0" l="0" r="0" t="0"/>
          <a:stretch/>
        </p:blipFill>
        <p:spPr>
          <a:xfrm>
            <a:off x="390750" y="1417650"/>
            <a:ext cx="6359700" cy="4888800"/>
          </a:xfrm>
          <a:prstGeom prst="rect">
            <a:avLst/>
          </a:prstGeom>
          <a:noFill/>
          <a:ln>
            <a:noFill/>
          </a:ln>
        </p:spPr>
      </p:pic>
      <p:sp>
        <p:nvSpPr>
          <p:cNvPr id="887" name="Google Shape;887;p91"/>
          <p:cNvSpPr txBox="1"/>
          <p:nvPr/>
        </p:nvSpPr>
        <p:spPr>
          <a:xfrm>
            <a:off x="7140950" y="1417650"/>
            <a:ext cx="6224700" cy="4888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50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Reform the payment processing activities within the economy</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50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Reduce the amount of cash required for printing and distribution of currency</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50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Automate the traditional financial activities</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l">
              <a:lnSpc>
                <a:spcPct val="150000"/>
              </a:lnSpc>
              <a:spcBef>
                <a:spcPts val="0"/>
              </a:spcBef>
              <a:spcAft>
                <a:spcPts val="0"/>
              </a:spcAft>
              <a:buClr>
                <a:schemeClr val="dk1"/>
              </a:buClr>
              <a:buSzPts val="2400"/>
              <a:buFont typeface="Times New Roman"/>
              <a:buChar char="➢"/>
            </a:pPr>
            <a:r>
              <a:rPr b="0" i="0" lang="en-GB" sz="2400" u="none" cap="none" strike="noStrike">
                <a:solidFill>
                  <a:schemeClr val="dk1"/>
                </a:solidFill>
                <a:latin typeface="Times New Roman"/>
                <a:ea typeface="Times New Roman"/>
                <a:cs typeface="Times New Roman"/>
                <a:sym typeface="Times New Roman"/>
              </a:rPr>
              <a:t>Reach customers and grab the market largely by targeting young population since they can adapt to technology faster and potentially become avid users of fintech</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500"/>
                                        <p:tgtEl>
                                          <p:spTgt spid="886"/>
                                        </p:tgtEl>
                                        <p:attrNameLst>
                                          <p:attrName>ppt_w</p:attrName>
                                        </p:attrNameLst>
                                      </p:cBhvr>
                                      <p:tavLst>
                                        <p:tav fmla="" tm="0">
                                          <p:val>
                                            <p:strVal val="0"/>
                                          </p:val>
                                        </p:tav>
                                        <p:tav fmla="" tm="100000">
                                          <p:val>
                                            <p:strVal val="#ppt_w"/>
                                          </p:val>
                                        </p:tav>
                                      </p:tavLst>
                                    </p:anim>
                                    <p:anim calcmode="lin" valueType="num">
                                      <p:cBhvr additive="base">
                                        <p:cTn dur="500"/>
                                        <p:tgtEl>
                                          <p:spTgt spid="8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2"/>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Techfin</a:t>
            </a:r>
            <a:endParaRPr/>
          </a:p>
        </p:txBody>
      </p:sp>
      <p:pic>
        <p:nvPicPr>
          <p:cNvPr id="893" name="Google Shape;893;p92"/>
          <p:cNvPicPr preferRelativeResize="0"/>
          <p:nvPr>
            <p:ph idx="1" type="body"/>
          </p:nvPr>
        </p:nvPicPr>
        <p:blipFill rotWithShape="1">
          <a:blip r:embed="rId3">
            <a:alphaModFix/>
          </a:blip>
          <a:srcRect b="0" l="0" r="0" t="0"/>
          <a:stretch/>
        </p:blipFill>
        <p:spPr>
          <a:xfrm>
            <a:off x="402850" y="1538925"/>
            <a:ext cx="7287300" cy="2435700"/>
          </a:xfrm>
          <a:prstGeom prst="rect">
            <a:avLst/>
          </a:prstGeom>
          <a:noFill/>
          <a:ln>
            <a:noFill/>
          </a:ln>
        </p:spPr>
      </p:pic>
      <p:pic>
        <p:nvPicPr>
          <p:cNvPr id="894" name="Google Shape;894;p92"/>
          <p:cNvPicPr preferRelativeResize="0"/>
          <p:nvPr/>
        </p:nvPicPr>
        <p:blipFill rotWithShape="1">
          <a:blip r:embed="rId4">
            <a:alphaModFix/>
          </a:blip>
          <a:srcRect b="0" l="0" r="0" t="0"/>
          <a:stretch/>
        </p:blipFill>
        <p:spPr>
          <a:xfrm>
            <a:off x="0" y="4495800"/>
            <a:ext cx="3338111" cy="1828800"/>
          </a:xfrm>
          <a:prstGeom prst="rect">
            <a:avLst/>
          </a:prstGeom>
          <a:noFill/>
          <a:ln>
            <a:noFill/>
          </a:ln>
        </p:spPr>
      </p:pic>
      <p:pic>
        <p:nvPicPr>
          <p:cNvPr id="895" name="Google Shape;895;p92"/>
          <p:cNvPicPr preferRelativeResize="0"/>
          <p:nvPr/>
        </p:nvPicPr>
        <p:blipFill rotWithShape="1">
          <a:blip r:embed="rId5">
            <a:alphaModFix/>
          </a:blip>
          <a:srcRect b="10065" l="0" r="0" t="0"/>
          <a:stretch/>
        </p:blipFill>
        <p:spPr>
          <a:xfrm>
            <a:off x="3297175" y="4641048"/>
            <a:ext cx="2951225" cy="1443053"/>
          </a:xfrm>
          <a:prstGeom prst="rect">
            <a:avLst/>
          </a:prstGeom>
          <a:noFill/>
          <a:ln>
            <a:noFill/>
          </a:ln>
        </p:spPr>
      </p:pic>
      <p:pic>
        <p:nvPicPr>
          <p:cNvPr id="896" name="Google Shape;896;p92"/>
          <p:cNvPicPr preferRelativeResize="0"/>
          <p:nvPr/>
        </p:nvPicPr>
        <p:blipFill rotWithShape="1">
          <a:blip r:embed="rId6">
            <a:alphaModFix/>
          </a:blip>
          <a:srcRect b="34145" l="0" r="0" t="29780"/>
          <a:stretch/>
        </p:blipFill>
        <p:spPr>
          <a:xfrm>
            <a:off x="6248400" y="4876800"/>
            <a:ext cx="3214048" cy="1159395"/>
          </a:xfrm>
          <a:prstGeom prst="rect">
            <a:avLst/>
          </a:prstGeom>
          <a:noFill/>
          <a:ln>
            <a:noFill/>
          </a:ln>
        </p:spPr>
      </p:pic>
      <p:pic>
        <p:nvPicPr>
          <p:cNvPr id="897" name="Google Shape;897;p92"/>
          <p:cNvPicPr preferRelativeResize="0"/>
          <p:nvPr/>
        </p:nvPicPr>
        <p:blipFill rotWithShape="1">
          <a:blip r:embed="rId7">
            <a:alphaModFix/>
          </a:blip>
          <a:srcRect b="0" l="0" r="0" t="0"/>
          <a:stretch/>
        </p:blipFill>
        <p:spPr>
          <a:xfrm>
            <a:off x="9372600" y="4876800"/>
            <a:ext cx="2286000" cy="1000660"/>
          </a:xfrm>
          <a:prstGeom prst="rect">
            <a:avLst/>
          </a:prstGeom>
          <a:noFill/>
          <a:ln>
            <a:noFill/>
          </a:ln>
        </p:spPr>
      </p:pic>
      <p:pic>
        <p:nvPicPr>
          <p:cNvPr id="898" name="Google Shape;898;p92"/>
          <p:cNvPicPr preferRelativeResize="0"/>
          <p:nvPr/>
        </p:nvPicPr>
        <p:blipFill rotWithShape="1">
          <a:blip r:embed="rId8">
            <a:alphaModFix/>
          </a:blip>
          <a:srcRect b="0" l="0" r="0" t="0"/>
          <a:stretch/>
        </p:blipFill>
        <p:spPr>
          <a:xfrm>
            <a:off x="12039600" y="4756229"/>
            <a:ext cx="1279966" cy="1279966"/>
          </a:xfrm>
          <a:prstGeom prst="rect">
            <a:avLst/>
          </a:prstGeom>
          <a:noFill/>
          <a:ln>
            <a:noFill/>
          </a:ln>
        </p:spPr>
      </p:pic>
      <p:sp>
        <p:nvSpPr>
          <p:cNvPr id="899" name="Google Shape;899;p92"/>
          <p:cNvSpPr txBox="1"/>
          <p:nvPr/>
        </p:nvSpPr>
        <p:spPr>
          <a:xfrm>
            <a:off x="7949350" y="1493850"/>
            <a:ext cx="5497200" cy="255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Techfin is how the leading technological companies expand their business into the financial services.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Times New Roman"/>
                <a:ea typeface="Times New Roman"/>
                <a:cs typeface="Times New Roman"/>
                <a:sym typeface="Times New Roman"/>
              </a:rPr>
              <a:t>The technological firms that has been delivering technology solutions try to launch new ways of providing financial services</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2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2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2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2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2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3"/>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Techfin</a:t>
            </a:r>
            <a:endParaRPr/>
          </a:p>
        </p:txBody>
      </p:sp>
      <p:sp>
        <p:nvSpPr>
          <p:cNvPr id="905" name="Google Shape;905;p93"/>
          <p:cNvSpPr txBox="1"/>
          <p:nvPr>
            <p:ph idx="1" type="body"/>
          </p:nvPr>
        </p:nvSpPr>
        <p:spPr>
          <a:xfrm>
            <a:off x="685800" y="1371600"/>
            <a:ext cx="123444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GB"/>
              <a:t>Familiarity and addiction of the platforms</a:t>
            </a:r>
            <a:endParaRPr/>
          </a:p>
          <a:p>
            <a:pPr indent="-342900" lvl="0" marL="342900" rtl="0" algn="l">
              <a:lnSpc>
                <a:spcPct val="100000"/>
              </a:lnSpc>
              <a:spcBef>
                <a:spcPts val="640"/>
              </a:spcBef>
              <a:spcAft>
                <a:spcPts val="0"/>
              </a:spcAft>
              <a:buClr>
                <a:schemeClr val="dk1"/>
              </a:buClr>
              <a:buSzPts val="3200"/>
              <a:buChar char="•"/>
            </a:pPr>
            <a:r>
              <a:rPr lang="en-GB"/>
              <a:t>Appropriate and responsive experience for the customers</a:t>
            </a:r>
            <a:endParaRPr/>
          </a:p>
          <a:p>
            <a:pPr indent="-342900" lvl="0" marL="342900" rtl="0" algn="l">
              <a:lnSpc>
                <a:spcPct val="100000"/>
              </a:lnSpc>
              <a:spcBef>
                <a:spcPts val="640"/>
              </a:spcBef>
              <a:spcAft>
                <a:spcPts val="0"/>
              </a:spcAft>
              <a:buClr>
                <a:schemeClr val="dk1"/>
              </a:buClr>
              <a:buSzPts val="3200"/>
              <a:buChar char="•"/>
            </a:pPr>
            <a:r>
              <a:rPr lang="en-GB"/>
              <a:t>Better understanding of consumer behaviors </a:t>
            </a:r>
            <a:endParaRPr/>
          </a:p>
        </p:txBody>
      </p:sp>
      <p:pic>
        <p:nvPicPr>
          <p:cNvPr id="906" name="Google Shape;906;p93"/>
          <p:cNvPicPr preferRelativeResize="0"/>
          <p:nvPr/>
        </p:nvPicPr>
        <p:blipFill rotWithShape="1">
          <a:blip r:embed="rId3">
            <a:alphaModFix/>
          </a:blip>
          <a:srcRect b="0" l="0" r="0" t="0"/>
          <a:stretch/>
        </p:blipFill>
        <p:spPr>
          <a:xfrm>
            <a:off x="3581400" y="3352800"/>
            <a:ext cx="6096000" cy="3413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animEffect filter="fade" transition="in">
                                      <p:cBhvr>
                                        <p:cTn dur="500"/>
                                        <p:tgtEl>
                                          <p:spTgt spid="9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animEffect filter="fade" transition="in">
                                      <p:cBhvr>
                                        <p:cTn dur="500"/>
                                        <p:tgtEl>
                                          <p:spTgt spid="9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animEffect filter="fade" transition="in">
                                      <p:cBhvr>
                                        <p:cTn dur="500"/>
                                        <p:tgtEl>
                                          <p:spTgt spid="9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4"/>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b="1" lang="en-GB">
                <a:solidFill>
                  <a:srgbClr val="31859B"/>
                </a:solidFill>
                <a:latin typeface="Barlow"/>
                <a:ea typeface="Barlow"/>
                <a:cs typeface="Barlow"/>
                <a:sym typeface="Barlow"/>
              </a:rPr>
              <a:t>Conclusion</a:t>
            </a:r>
            <a:endParaRPr/>
          </a:p>
        </p:txBody>
      </p:sp>
      <p:sp>
        <p:nvSpPr>
          <p:cNvPr id="912" name="Google Shape;912;p94"/>
          <p:cNvSpPr txBox="1"/>
          <p:nvPr>
            <p:ph idx="1" type="body"/>
          </p:nvPr>
        </p:nvSpPr>
        <p:spPr>
          <a:xfrm>
            <a:off x="6705600" y="1600201"/>
            <a:ext cx="7010400" cy="4876799"/>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GB"/>
              <a:t>Massive technological advancements </a:t>
            </a:r>
            <a:endParaRPr/>
          </a:p>
          <a:p>
            <a:pPr indent="-342900" lvl="0" marL="342900" rtl="0" algn="l">
              <a:lnSpc>
                <a:spcPct val="90000"/>
              </a:lnSpc>
              <a:spcBef>
                <a:spcPts val="640"/>
              </a:spcBef>
              <a:spcAft>
                <a:spcPts val="0"/>
              </a:spcAft>
              <a:buClr>
                <a:schemeClr val="dk1"/>
              </a:buClr>
              <a:buSzPts val="3200"/>
              <a:buChar char="•"/>
            </a:pPr>
            <a:r>
              <a:rPr lang="en-GB"/>
              <a:t>Artificial Intelligence</a:t>
            </a:r>
            <a:endParaRPr/>
          </a:p>
          <a:p>
            <a:pPr indent="-342900" lvl="0" marL="342900" rtl="0" algn="l">
              <a:lnSpc>
                <a:spcPct val="90000"/>
              </a:lnSpc>
              <a:spcBef>
                <a:spcPts val="640"/>
              </a:spcBef>
              <a:spcAft>
                <a:spcPts val="0"/>
              </a:spcAft>
              <a:buClr>
                <a:schemeClr val="dk1"/>
              </a:buClr>
              <a:buSzPts val="3200"/>
              <a:buChar char="•"/>
            </a:pPr>
            <a:r>
              <a:rPr lang="en-GB"/>
              <a:t>Machine Vision and Augmented reality</a:t>
            </a:r>
            <a:endParaRPr/>
          </a:p>
          <a:p>
            <a:pPr indent="-342900" lvl="0" marL="342900" rtl="0" algn="l">
              <a:lnSpc>
                <a:spcPct val="90000"/>
              </a:lnSpc>
              <a:spcBef>
                <a:spcPts val="640"/>
              </a:spcBef>
              <a:spcAft>
                <a:spcPts val="0"/>
              </a:spcAft>
              <a:buClr>
                <a:schemeClr val="dk1"/>
              </a:buClr>
              <a:buSzPts val="3200"/>
              <a:buChar char="•"/>
            </a:pPr>
            <a:r>
              <a:rPr lang="en-GB"/>
              <a:t>Autonomous vehicle</a:t>
            </a:r>
            <a:endParaRPr/>
          </a:p>
          <a:p>
            <a:pPr indent="-342900" lvl="0" marL="342900" rtl="0" algn="l">
              <a:lnSpc>
                <a:spcPct val="90000"/>
              </a:lnSpc>
              <a:spcBef>
                <a:spcPts val="640"/>
              </a:spcBef>
              <a:spcAft>
                <a:spcPts val="0"/>
              </a:spcAft>
              <a:buClr>
                <a:schemeClr val="dk1"/>
              </a:buClr>
              <a:buSzPts val="3200"/>
              <a:buChar char="•"/>
            </a:pPr>
            <a:r>
              <a:rPr lang="en-GB"/>
              <a:t>IoT and Smart home appliances</a:t>
            </a:r>
            <a:endParaRPr/>
          </a:p>
          <a:p>
            <a:pPr indent="-342900" lvl="0" marL="342900" rtl="0" algn="l">
              <a:lnSpc>
                <a:spcPct val="90000"/>
              </a:lnSpc>
              <a:spcBef>
                <a:spcPts val="640"/>
              </a:spcBef>
              <a:spcAft>
                <a:spcPts val="0"/>
              </a:spcAft>
              <a:buClr>
                <a:schemeClr val="dk1"/>
              </a:buClr>
              <a:buSzPts val="3200"/>
              <a:buChar char="•"/>
            </a:pPr>
            <a:r>
              <a:rPr lang="en-GB"/>
              <a:t>Agricultural Usage</a:t>
            </a:r>
            <a:endParaRPr/>
          </a:p>
          <a:p>
            <a:pPr indent="-342900" lvl="0" marL="342900" rtl="0" algn="l">
              <a:lnSpc>
                <a:spcPct val="90000"/>
              </a:lnSpc>
              <a:spcBef>
                <a:spcPts val="640"/>
              </a:spcBef>
              <a:spcAft>
                <a:spcPts val="0"/>
              </a:spcAft>
              <a:buClr>
                <a:schemeClr val="dk1"/>
              </a:buClr>
              <a:buSzPts val="3200"/>
              <a:buChar char="•"/>
            </a:pPr>
            <a:r>
              <a:rPr lang="en-GB"/>
              <a:t>Automations and robotics</a:t>
            </a:r>
            <a:endParaRPr/>
          </a:p>
          <a:p>
            <a:pPr indent="-342900" lvl="0" marL="342900" rtl="0" algn="l">
              <a:lnSpc>
                <a:spcPct val="90000"/>
              </a:lnSpc>
              <a:spcBef>
                <a:spcPts val="640"/>
              </a:spcBef>
              <a:spcAft>
                <a:spcPts val="0"/>
              </a:spcAft>
              <a:buClr>
                <a:schemeClr val="dk1"/>
              </a:buClr>
              <a:buSzPts val="3200"/>
              <a:buChar char="•"/>
            </a:pPr>
            <a:r>
              <a:rPr lang="en-GB"/>
              <a:t>Digital currency</a:t>
            </a:r>
            <a:endParaRPr/>
          </a:p>
          <a:p>
            <a:pPr indent="-342900" lvl="0" marL="342900" rtl="0" algn="l">
              <a:lnSpc>
                <a:spcPct val="90000"/>
              </a:lnSpc>
              <a:spcBef>
                <a:spcPts val="640"/>
              </a:spcBef>
              <a:spcAft>
                <a:spcPts val="0"/>
              </a:spcAft>
              <a:buClr>
                <a:schemeClr val="dk1"/>
              </a:buClr>
              <a:buSzPts val="3200"/>
              <a:buChar char="•"/>
            </a:pPr>
            <a:r>
              <a:rPr lang="en-GB"/>
              <a:t>And many more…</a:t>
            </a:r>
            <a:endParaRPr/>
          </a:p>
        </p:txBody>
      </p:sp>
      <p:pic>
        <p:nvPicPr>
          <p:cNvPr id="913" name="Google Shape;913;p94"/>
          <p:cNvPicPr preferRelativeResize="0"/>
          <p:nvPr/>
        </p:nvPicPr>
        <p:blipFill rotWithShape="1">
          <a:blip r:embed="rId3">
            <a:alphaModFix/>
          </a:blip>
          <a:srcRect b="0" l="0" r="0" t="0"/>
          <a:stretch/>
        </p:blipFill>
        <p:spPr>
          <a:xfrm>
            <a:off x="381000" y="1600200"/>
            <a:ext cx="6324600" cy="47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animEffect filter="fade" transition="in">
                                      <p:cBhvr>
                                        <p:cTn dur="500"/>
                                        <p:tgtEl>
                                          <p:spTgt spid="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animEffect filter="fade" transition="in">
                                      <p:cBhvr>
                                        <p:cTn dur="500"/>
                                        <p:tgtEl>
                                          <p:spTgt spid="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animEffect filter="fade" transition="in">
                                      <p:cBhvr>
                                        <p:cTn dur="500"/>
                                        <p:tgtEl>
                                          <p:spTgt spid="9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animEffect filter="fade" transition="in">
                                      <p:cBhvr>
                                        <p:cTn dur="500"/>
                                        <p:tgtEl>
                                          <p:spTgt spid="9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animEffect filter="fade" transition="in">
                                      <p:cBhvr>
                                        <p:cTn dur="500"/>
                                        <p:tgtEl>
                                          <p:spTgt spid="9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5" st="5"/>
                                            </p:txEl>
                                          </p:spTgt>
                                        </p:tgtEl>
                                        <p:attrNameLst>
                                          <p:attrName>style.visibility</p:attrName>
                                        </p:attrNameLst>
                                      </p:cBhvr>
                                      <p:to>
                                        <p:strVal val="visible"/>
                                      </p:to>
                                    </p:set>
                                    <p:animEffect filter="fade" transition="in">
                                      <p:cBhvr>
                                        <p:cTn dur="500"/>
                                        <p:tgtEl>
                                          <p:spTgt spid="9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6" st="6"/>
                                            </p:txEl>
                                          </p:spTgt>
                                        </p:tgtEl>
                                        <p:attrNameLst>
                                          <p:attrName>style.visibility</p:attrName>
                                        </p:attrNameLst>
                                      </p:cBhvr>
                                      <p:to>
                                        <p:strVal val="visible"/>
                                      </p:to>
                                    </p:set>
                                    <p:animEffect filter="fade" transition="in">
                                      <p:cBhvr>
                                        <p:cTn dur="500"/>
                                        <p:tgtEl>
                                          <p:spTgt spid="9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7" st="7"/>
                                            </p:txEl>
                                          </p:spTgt>
                                        </p:tgtEl>
                                        <p:attrNameLst>
                                          <p:attrName>style.visibility</p:attrName>
                                        </p:attrNameLst>
                                      </p:cBhvr>
                                      <p:to>
                                        <p:strVal val="visible"/>
                                      </p:to>
                                    </p:set>
                                    <p:animEffect filter="fade" transition="in">
                                      <p:cBhvr>
                                        <p:cTn dur="500"/>
                                        <p:tgtEl>
                                          <p:spTgt spid="9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8" st="8"/>
                                            </p:txEl>
                                          </p:spTgt>
                                        </p:tgtEl>
                                        <p:attrNameLst>
                                          <p:attrName>style.visibility</p:attrName>
                                        </p:attrNameLst>
                                      </p:cBhvr>
                                      <p:to>
                                        <p:strVal val="visible"/>
                                      </p:to>
                                    </p:set>
                                    <p:animEffect filter="fade" transition="in">
                                      <p:cBhvr>
                                        <p:cTn dur="500"/>
                                        <p:tgtEl>
                                          <p:spTgt spid="9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685800" y="274638"/>
            <a:ext cx="12344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31859B"/>
              </a:buClr>
              <a:buSzPts val="4400"/>
              <a:buFont typeface="Barlow"/>
              <a:buNone/>
            </a:pPr>
            <a:r>
              <a:rPr lang="en-GB"/>
              <a:t>AGI and ASI</a:t>
            </a:r>
            <a:endParaRPr/>
          </a:p>
        </p:txBody>
      </p:sp>
      <p:sp>
        <p:nvSpPr>
          <p:cNvPr id="237" name="Google Shape;237;p33"/>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pic>
        <p:nvPicPr>
          <p:cNvPr descr="Evolution of robots. — Stock Vector © inspiring.vector.gmail.com #184753926" id="238" name="Google Shape;238;p33"/>
          <p:cNvPicPr preferRelativeResize="0"/>
          <p:nvPr/>
        </p:nvPicPr>
        <p:blipFill rotWithShape="1">
          <a:blip r:embed="rId3">
            <a:alphaModFix/>
          </a:blip>
          <a:srcRect b="0" l="0" r="0" t="0"/>
          <a:stretch/>
        </p:blipFill>
        <p:spPr>
          <a:xfrm>
            <a:off x="324152" y="1321493"/>
            <a:ext cx="9205945" cy="3554518"/>
          </a:xfrm>
          <a:prstGeom prst="rect">
            <a:avLst/>
          </a:prstGeom>
          <a:noFill/>
          <a:ln>
            <a:noFill/>
          </a:ln>
        </p:spPr>
      </p:pic>
      <p:pic>
        <p:nvPicPr>
          <p:cNvPr descr="Despite AI Hype, True General Intelligence Still Out Of Reach" id="239" name="Google Shape;239;p33"/>
          <p:cNvPicPr preferRelativeResize="0"/>
          <p:nvPr/>
        </p:nvPicPr>
        <p:blipFill rotWithShape="1">
          <a:blip r:embed="rId4">
            <a:alphaModFix/>
          </a:blip>
          <a:srcRect b="-629" l="37193" r="11644" t="630"/>
          <a:stretch/>
        </p:blipFill>
        <p:spPr>
          <a:xfrm>
            <a:off x="9538855" y="1321493"/>
            <a:ext cx="4084298" cy="3104532"/>
          </a:xfrm>
          <a:prstGeom prst="rect">
            <a:avLst/>
          </a:prstGeom>
          <a:noFill/>
          <a:ln>
            <a:noFill/>
          </a:ln>
        </p:spPr>
      </p:pic>
      <p:pic>
        <p:nvPicPr>
          <p:cNvPr descr="Types of Artificial Intelligence (AI) and their progression. A narrow... |  Download Scientific Diagram" id="240" name="Google Shape;240;p33"/>
          <p:cNvPicPr preferRelativeResize="0"/>
          <p:nvPr/>
        </p:nvPicPr>
        <p:blipFill rotWithShape="1">
          <a:blip r:embed="rId5">
            <a:alphaModFix/>
          </a:blip>
          <a:srcRect b="0" l="0" r="0" t="0"/>
          <a:stretch/>
        </p:blipFill>
        <p:spPr>
          <a:xfrm>
            <a:off x="324152" y="4347068"/>
            <a:ext cx="11844214" cy="2009283"/>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4294967295" type="title"/>
          </p:nvPr>
        </p:nvSpPr>
        <p:spPr>
          <a:xfrm>
            <a:off x="346472" y="2575979"/>
            <a:ext cx="4530328" cy="275802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4400"/>
              <a:buFont typeface="Calibri"/>
              <a:buNone/>
            </a:pPr>
            <a:r>
              <a:rPr b="0" i="0" lang="en-GB" sz="4400" u="none" cap="none" strike="noStrike">
                <a:solidFill>
                  <a:schemeClr val="dk1"/>
                </a:solidFill>
                <a:latin typeface="Calibri"/>
                <a:ea typeface="Calibri"/>
                <a:cs typeface="Calibri"/>
                <a:sym typeface="Calibri"/>
              </a:rPr>
              <a:t>Machine Vision</a:t>
            </a:r>
            <a:endParaRPr b="0" i="0" sz="4400" u="none" cap="none" strike="noStrike">
              <a:solidFill>
                <a:schemeClr val="dk1"/>
              </a:solidFill>
              <a:latin typeface="Calibri"/>
              <a:ea typeface="Calibri"/>
              <a:cs typeface="Calibri"/>
              <a:sym typeface="Calibri"/>
            </a:endParaRPr>
          </a:p>
        </p:txBody>
      </p:sp>
      <p:sp>
        <p:nvSpPr>
          <p:cNvPr id="246" name="Google Shape;246;p34"/>
          <p:cNvSpPr/>
          <p:nvPr/>
        </p:nvSpPr>
        <p:spPr>
          <a:xfrm>
            <a:off x="8653807" y="-2"/>
            <a:ext cx="105500" cy="6858001"/>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12529991" y="6235832"/>
            <a:ext cx="896136" cy="367645"/>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ttps://www.stemmer-imaging.com/media/cache/default_image_dialog/uploads/general/sis/Sm/Smart-Factory-Machine-Vision-web.jpg" id="248" name="Google Shape;248;p34"/>
          <p:cNvPicPr preferRelativeResize="0"/>
          <p:nvPr/>
        </p:nvPicPr>
        <p:blipFill rotWithShape="1">
          <a:blip r:embed="rId3">
            <a:alphaModFix/>
          </a:blip>
          <a:srcRect b="0" l="0" r="0" t="0"/>
          <a:stretch/>
        </p:blipFill>
        <p:spPr>
          <a:xfrm>
            <a:off x="4778898" y="3020993"/>
            <a:ext cx="8937105" cy="3837007"/>
          </a:xfrm>
          <a:prstGeom prst="rect">
            <a:avLst/>
          </a:prstGeom>
          <a:noFill/>
          <a:ln>
            <a:noFill/>
          </a:ln>
        </p:spPr>
      </p:pic>
      <p:sp>
        <p:nvSpPr>
          <p:cNvPr descr="Machine Vision is Key to Industry 4.0 and IoT - ReadWrite" id="249" name="Google Shape;249;p34"/>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0" name="Google Shape;250;p34"/>
          <p:cNvPicPr preferRelativeResize="0"/>
          <p:nvPr/>
        </p:nvPicPr>
        <p:blipFill rotWithShape="1">
          <a:blip r:embed="rId4">
            <a:alphaModFix/>
          </a:blip>
          <a:srcRect b="0" l="0" r="0" t="0"/>
          <a:stretch/>
        </p:blipFill>
        <p:spPr>
          <a:xfrm>
            <a:off x="6901405" y="-3"/>
            <a:ext cx="6814595" cy="2990748"/>
          </a:xfrm>
          <a:prstGeom prst="rect">
            <a:avLst/>
          </a:prstGeom>
          <a:noFill/>
          <a:ln>
            <a:noFill/>
          </a:ln>
        </p:spPr>
      </p:pic>
      <p:pic>
        <p:nvPicPr>
          <p:cNvPr id="251" name="Google Shape;251;p34"/>
          <p:cNvPicPr preferRelativeResize="0"/>
          <p:nvPr/>
        </p:nvPicPr>
        <p:blipFill rotWithShape="1">
          <a:blip r:embed="rId5">
            <a:alphaModFix/>
          </a:blip>
          <a:srcRect b="0" l="0" r="0" t="0"/>
          <a:stretch/>
        </p:blipFill>
        <p:spPr>
          <a:xfrm>
            <a:off x="3412177" y="-3"/>
            <a:ext cx="3432645" cy="30209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12" type="sldNum"/>
          </p:nvPr>
        </p:nvSpPr>
        <p:spPr>
          <a:xfrm>
            <a:off x="9686925" y="6356351"/>
            <a:ext cx="30861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GB" sz="2000">
                <a:latin typeface="Barlow"/>
                <a:ea typeface="Barlow"/>
                <a:cs typeface="Barlow"/>
                <a:sym typeface="Barlow"/>
              </a:rPr>
              <a:t>‹#›</a:t>
            </a:fld>
            <a:endParaRPr/>
          </a:p>
        </p:txBody>
      </p:sp>
      <p:sp>
        <p:nvSpPr>
          <p:cNvPr id="257" name="Google Shape;257;p35"/>
          <p:cNvSpPr txBox="1"/>
          <p:nvPr/>
        </p:nvSpPr>
        <p:spPr>
          <a:xfrm>
            <a:off x="71242" y="0"/>
            <a:ext cx="10387207" cy="6858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descr="GPU - Graphics Processing Unit - Assignment Point" id="258" name="Google Shape;258;p35"/>
          <p:cNvSpPr/>
          <p:nvPr/>
        </p:nvSpPr>
        <p:spPr>
          <a:xfrm>
            <a:off x="175022" y="-144463"/>
            <a:ext cx="3429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9" name="Google Shape;259;p35"/>
          <p:cNvPicPr preferRelativeResize="0"/>
          <p:nvPr/>
        </p:nvPicPr>
        <p:blipFill rotWithShape="1">
          <a:blip r:embed="rId3">
            <a:alphaModFix/>
          </a:blip>
          <a:srcRect b="0" l="0" r="0" t="0"/>
          <a:stretch/>
        </p:blipFill>
        <p:spPr>
          <a:xfrm>
            <a:off x="8008234" y="1307939"/>
            <a:ext cx="5707766" cy="4212696"/>
          </a:xfrm>
          <a:prstGeom prst="rect">
            <a:avLst/>
          </a:prstGeom>
          <a:noFill/>
          <a:ln>
            <a:noFill/>
          </a:ln>
        </p:spPr>
      </p:pic>
      <p:sp>
        <p:nvSpPr>
          <p:cNvPr id="260" name="Google Shape;260;p35"/>
          <p:cNvSpPr txBox="1"/>
          <p:nvPr/>
        </p:nvSpPr>
        <p:spPr>
          <a:xfrm>
            <a:off x="638055" y="833378"/>
            <a:ext cx="7370179" cy="5496996"/>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en-GB" sz="3200" u="none" cap="none" strike="noStrike">
                <a:solidFill>
                  <a:schemeClr val="dk1"/>
                </a:solidFill>
                <a:latin typeface="Calibri"/>
                <a:ea typeface="Calibri"/>
                <a:cs typeface="Calibri"/>
                <a:sym typeface="Calibri"/>
              </a:rPr>
              <a:t>The process of extracting information from visual sensors to enable machines to make intelligent decision.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800"/>
              </a:spcBef>
              <a:spcAft>
                <a:spcPts val="0"/>
              </a:spcAft>
              <a:buClr>
                <a:schemeClr val="dk1"/>
              </a:buClr>
              <a:buSzPts val="3200"/>
              <a:buFont typeface="Arial"/>
              <a:buNone/>
            </a:pPr>
            <a:r>
              <a:rPr b="1" i="0" lang="en-GB" sz="3200" u="none" cap="none" strike="noStrike">
                <a:solidFill>
                  <a:srgbClr val="31859B"/>
                </a:solidFill>
                <a:latin typeface="Calibri"/>
                <a:ea typeface="Calibri"/>
                <a:cs typeface="Calibri"/>
                <a:sym typeface="Calibri"/>
              </a:rPr>
              <a:t>Components of MV</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800"/>
              </a:spcBef>
              <a:spcAft>
                <a:spcPts val="0"/>
              </a:spcAft>
              <a:buClr>
                <a:schemeClr val="dk1"/>
              </a:buClr>
              <a:buSzPts val="3200"/>
              <a:buFont typeface="Noto Sans Symbols"/>
              <a:buChar char="▪"/>
            </a:pPr>
            <a:r>
              <a:rPr b="0" i="0" lang="en-GB" sz="3200" u="none" cap="none" strike="noStrike">
                <a:solidFill>
                  <a:srgbClr val="0070C0"/>
                </a:solidFill>
                <a:latin typeface="Calibri"/>
                <a:ea typeface="Calibri"/>
                <a:cs typeface="Calibri"/>
                <a:sym typeface="Calibri"/>
              </a:rPr>
              <a:t>Light source</a:t>
            </a:r>
            <a:r>
              <a:rPr b="0" i="0" lang="en-GB" sz="3200" u="none" cap="none" strike="noStrike">
                <a:solidFill>
                  <a:schemeClr val="dk1"/>
                </a:solidFill>
                <a:latin typeface="Calibri"/>
                <a:ea typeface="Calibri"/>
                <a:cs typeface="Calibri"/>
                <a:sym typeface="Calibri"/>
              </a:rPr>
              <a:t>-LED, Fluorescent, Halogen lamps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chemeClr val="dk1"/>
              </a:buClr>
              <a:buSzPts val="3200"/>
              <a:buFont typeface="Noto Sans Symbols"/>
              <a:buChar char="▪"/>
            </a:pPr>
            <a:r>
              <a:rPr b="0" i="0" lang="en-GB" sz="3200" u="none" cap="none" strike="noStrike">
                <a:solidFill>
                  <a:srgbClr val="0070C0"/>
                </a:solidFill>
                <a:latin typeface="Calibri"/>
                <a:ea typeface="Calibri"/>
                <a:cs typeface="Calibri"/>
                <a:sym typeface="Calibri"/>
              </a:rPr>
              <a:t>Lens</a:t>
            </a:r>
            <a:r>
              <a:rPr b="0" i="0" lang="en-GB" sz="3200" u="none" cap="none" strike="noStrike">
                <a:solidFill>
                  <a:schemeClr val="dk1"/>
                </a:solidFill>
                <a:latin typeface="Calibri"/>
                <a:ea typeface="Calibri"/>
                <a:cs typeface="Calibri"/>
                <a:sym typeface="Calibri"/>
              </a:rPr>
              <a:t> – Telecentric , Macro lens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chemeClr val="dk1"/>
              </a:buClr>
              <a:buSzPts val="3200"/>
              <a:buFont typeface="Noto Sans Symbols"/>
              <a:buChar char="▪"/>
            </a:pPr>
            <a:r>
              <a:rPr b="0" i="0" lang="en-GB" sz="3200" u="none" cap="none" strike="noStrike">
                <a:solidFill>
                  <a:srgbClr val="0070C0"/>
                </a:solidFill>
                <a:latin typeface="Calibri"/>
                <a:ea typeface="Calibri"/>
                <a:cs typeface="Calibri"/>
                <a:sym typeface="Calibri"/>
              </a:rPr>
              <a:t>Sensors</a:t>
            </a:r>
            <a:r>
              <a:rPr b="0" i="0" lang="en-GB" sz="3200" u="none" cap="none" strike="noStrike">
                <a:solidFill>
                  <a:schemeClr val="dk1"/>
                </a:solidFill>
                <a:latin typeface="Calibri"/>
                <a:ea typeface="Calibri"/>
                <a:cs typeface="Calibri"/>
                <a:sym typeface="Calibri"/>
              </a:rPr>
              <a:t> – Optic ,Magnetic type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chemeClr val="dk1"/>
              </a:buClr>
              <a:buSzPts val="3200"/>
              <a:buFont typeface="Noto Sans Symbols"/>
              <a:buChar char="▪"/>
            </a:pPr>
            <a:r>
              <a:rPr b="0" i="0" lang="en-GB" sz="3200" u="none" cap="none" strike="noStrike">
                <a:solidFill>
                  <a:srgbClr val="0070C0"/>
                </a:solidFill>
                <a:latin typeface="Calibri"/>
                <a:ea typeface="Calibri"/>
                <a:cs typeface="Calibri"/>
                <a:sym typeface="Calibri"/>
              </a:rPr>
              <a:t>Vision processing unit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chemeClr val="dk1"/>
              </a:buClr>
              <a:buSzPts val="3200"/>
              <a:buFont typeface="Noto Sans Symbols"/>
              <a:buChar char="▪"/>
            </a:pPr>
            <a:r>
              <a:rPr b="0" i="0" lang="en-GB" sz="3200" u="none" cap="none" strike="noStrike">
                <a:solidFill>
                  <a:srgbClr val="0070C0"/>
                </a:solidFill>
                <a:latin typeface="Calibri"/>
                <a:ea typeface="Calibri"/>
                <a:cs typeface="Calibri"/>
                <a:sym typeface="Calibri"/>
              </a:rPr>
              <a:t>Communication unit</a:t>
            </a:r>
            <a:endParaRPr b="0" i="0" sz="3200" u="none" cap="none" strike="noStrike">
              <a:solidFill>
                <a:srgbClr val="0070C0"/>
              </a:solidFill>
              <a:latin typeface="Calibri"/>
              <a:ea typeface="Calibri"/>
              <a:cs typeface="Calibri"/>
              <a:sym typeface="Calibri"/>
            </a:endParaRPr>
          </a:p>
          <a:p>
            <a:pPr indent="0" lvl="0" marL="0" marR="0" rtl="0" algn="l">
              <a:lnSpc>
                <a:spcPct val="90000"/>
              </a:lnSpc>
              <a:spcBef>
                <a:spcPts val="600"/>
              </a:spcBef>
              <a:spcAft>
                <a:spcPts val="60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61" name="Google Shape;261;p35"/>
          <p:cNvSpPr/>
          <p:nvPr/>
        </p:nvSpPr>
        <p:spPr>
          <a:xfrm>
            <a:off x="517922" y="232024"/>
            <a:ext cx="587423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31859B"/>
                </a:solidFill>
                <a:latin typeface="Calibri"/>
                <a:ea typeface="Calibri"/>
                <a:cs typeface="Calibri"/>
                <a:sym typeface="Calibri"/>
              </a:rPr>
              <a:t>What is Machine Vision(MV)?</a:t>
            </a:r>
            <a:endParaRPr b="1" i="0" sz="3600" u="none" cap="none" strike="noStrike">
              <a:solidFill>
                <a:srgbClr val="31859B"/>
              </a:solidFill>
              <a:latin typeface="Calibri"/>
              <a:ea typeface="Calibri"/>
              <a:cs typeface="Calibri"/>
              <a:sym typeface="Calibri"/>
            </a:endParaRPr>
          </a:p>
        </p:txBody>
      </p:sp>
      <p:sp>
        <p:nvSpPr>
          <p:cNvPr id="262" name="Google Shape;262;p35"/>
          <p:cNvSpPr/>
          <p:nvPr/>
        </p:nvSpPr>
        <p:spPr>
          <a:xfrm>
            <a:off x="9023911" y="5670044"/>
            <a:ext cx="406311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31859B"/>
                </a:solidFill>
                <a:latin typeface="Calibri"/>
                <a:ea typeface="Calibri"/>
                <a:cs typeface="Calibri"/>
                <a:sym typeface="Calibri"/>
              </a:rPr>
              <a:t>Fig. : Concept of machine vision</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